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4" r:id="rId3"/>
    <p:sldId id="283" r:id="rId4"/>
    <p:sldId id="284" r:id="rId5"/>
    <p:sldId id="290" r:id="rId6"/>
    <p:sldId id="293" r:id="rId7"/>
    <p:sldId id="295" r:id="rId8"/>
    <p:sldId id="282" r:id="rId9"/>
    <p:sldId id="277" r:id="rId10"/>
    <p:sldId id="263" r:id="rId11"/>
    <p:sldId id="281" r:id="rId12"/>
    <p:sldId id="270" r:id="rId13"/>
    <p:sldId id="724" r:id="rId14"/>
    <p:sldId id="300" r:id="rId15"/>
    <p:sldId id="301" r:id="rId16"/>
    <p:sldId id="278" r:id="rId17"/>
    <p:sldId id="734" r:id="rId18"/>
    <p:sldId id="728" r:id="rId19"/>
    <p:sldId id="730" r:id="rId20"/>
    <p:sldId id="286" r:id="rId21"/>
    <p:sldId id="735" r:id="rId22"/>
  </p:sldIdLst>
  <p:sldSz cx="9144000" cy="5143500" type="screen16x9"/>
  <p:notesSz cx="9236075" cy="6950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33" autoAdjust="0"/>
    <p:restoredTop sz="56780" autoAdjust="0"/>
  </p:normalViewPr>
  <p:slideViewPr>
    <p:cSldViewPr>
      <p:cViewPr varScale="1">
        <p:scale>
          <a:sx n="57" d="100"/>
          <a:sy n="57" d="100"/>
        </p:scale>
        <p:origin x="2592" y="48"/>
      </p:cViewPr>
      <p:guideLst>
        <p:guide orient="horz" pos="1620"/>
        <p:guide pos="2880"/>
      </p:guideLst>
    </p:cSldViewPr>
  </p:slideViewPr>
  <p:outlineViewPr>
    <p:cViewPr>
      <p:scale>
        <a:sx n="33" d="100"/>
        <a:sy n="33" d="100"/>
      </p:scale>
      <p:origin x="0" y="-4648"/>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U.S.</c:v>
                </c:pt>
              </c:strCache>
            </c:strRef>
          </c:tx>
          <c:spPr>
            <a:ln w="28575" cap="rnd">
              <a:solidFill>
                <a:schemeClr val="tx1">
                  <a:lumMod val="50000"/>
                  <a:lumOff val="50000"/>
                </a:schemeClr>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Sheet1!$B$2:$B$77</c:f>
              <c:numCache>
                <c:formatCode>#,##0.00;\-#,##0.00</c:formatCode>
                <c:ptCount val="76"/>
                <c:pt idx="0">
                  <c:v>2.081</c:v>
                </c:pt>
                <c:pt idx="1">
                  <c:v>2.0625</c:v>
                </c:pt>
                <c:pt idx="2">
                  <c:v>2.0459999999999998</c:v>
                </c:pt>
                <c:pt idx="3">
                  <c:v>2.0194999999999999</c:v>
                </c:pt>
                <c:pt idx="4">
                  <c:v>2.0015000000000001</c:v>
                </c:pt>
                <c:pt idx="5">
                  <c:v>1.978</c:v>
                </c:pt>
                <c:pt idx="6">
                  <c:v>1.976</c:v>
                </c:pt>
                <c:pt idx="7">
                  <c:v>1.9710000000000001</c:v>
                </c:pt>
                <c:pt idx="8">
                  <c:v>1.9990000000000001</c:v>
                </c:pt>
                <c:pt idx="9">
                  <c:v>2.0074999999999998</c:v>
                </c:pt>
                <c:pt idx="10">
                  <c:v>2.056</c:v>
                </c:pt>
                <c:pt idx="11">
                  <c:v>2.0305</c:v>
                </c:pt>
                <c:pt idx="12">
                  <c:v>2.0206312456550699</c:v>
                </c:pt>
                <c:pt idx="13">
                  <c:v>2.0479319608670101</c:v>
                </c:pt>
                <c:pt idx="14">
                  <c:v>2.0520321937756401</c:v>
                </c:pt>
                <c:pt idx="15">
                  <c:v>2.05723525956653</c:v>
                </c:pt>
                <c:pt idx="16">
                  <c:v>2.1082756189337002</c:v>
                </c:pt>
                <c:pt idx="17">
                  <c:v>2.1200789967917699</c:v>
                </c:pt>
                <c:pt idx="18">
                  <c:v>2.0718042509936598</c:v>
                </c:pt>
                <c:pt idx="19">
                  <c:v>2.0016421722785398</c:v>
                </c:pt>
                <c:pt idx="20">
                  <c:v>1.9275178227036001</c:v>
                </c:pt>
                <c:pt idx="21">
                  <c:v>1.8919165954327299</c:v>
                </c:pt>
                <c:pt idx="22">
                  <c:v>1.8782229087558899</c:v>
                </c:pt>
                <c:pt idx="23">
                  <c:v>1.8546137103917499</c:v>
                </c:pt>
                <c:pt idx="24">
                  <c:v>1.8658943556374901</c:v>
                </c:pt>
                <c:pt idx="25" formatCode="#,##0.00">
                  <c:v>1.8399999999999999</c:v>
                </c:pt>
                <c:pt idx="26" formatCode="#,##0.00">
                  <c:v>1.8199999999999998</c:v>
                </c:pt>
                <c:pt idx="27" formatCode="#,##0.00">
                  <c:v>1.7650000000000001</c:v>
                </c:pt>
                <c:pt idx="28" formatCode="#,##0.00">
                  <c:v>1.7295</c:v>
                </c:pt>
                <c:pt idx="29" formatCode="#,##0.00">
                  <c:v>1.71</c:v>
                </c:pt>
                <c:pt idx="30" formatCode="#,##0.00">
                  <c:v>1.6400000000000001</c:v>
                </c:pt>
                <c:pt idx="31" formatCode="#,##0.00">
                  <c:v>1.6600000000000001</c:v>
                </c:pt>
                <c:pt idx="32" formatCode="#,##0.00">
                  <c:v>1.6600000000000001</c:v>
                </c:pt>
                <c:pt idx="33" formatCode="#,##0.00">
                  <c:v>1.6356000000000002</c:v>
                </c:pt>
                <c:pt idx="34" formatCode="#,##0.00">
                  <c:v>1.6345000000000001</c:v>
                </c:pt>
                <c:pt idx="35" formatCode="#,##0.00">
                  <c:v>1.6333</c:v>
                </c:pt>
                <c:pt idx="36" formatCode="#,##0.00">
                  <c:v>1.6322000000000001</c:v>
                </c:pt>
                <c:pt idx="37" formatCode="#,##0.00">
                  <c:v>1.631</c:v>
                </c:pt>
                <c:pt idx="38" formatCode="#,##0.00">
                  <c:v>1.6299000000000001</c:v>
                </c:pt>
                <c:pt idx="39" formatCode="#,##0.00">
                  <c:v>1.6287</c:v>
                </c:pt>
                <c:pt idx="40" formatCode="#,##0.00">
                  <c:v>1.6276000000000002</c:v>
                </c:pt>
                <c:pt idx="41" formatCode="#,##0.00">
                  <c:v>1.6263999999999998</c:v>
                </c:pt>
                <c:pt idx="42" formatCode="#,##0.00">
                  <c:v>1.6253</c:v>
                </c:pt>
                <c:pt idx="43" formatCode="#,##0.00">
                  <c:v>1.6240999999999999</c:v>
                </c:pt>
                <c:pt idx="44" formatCode="#,##0.00">
                  <c:v>1.623</c:v>
                </c:pt>
                <c:pt idx="45" formatCode="#,##0.00">
                  <c:v>1.6217999999999999</c:v>
                </c:pt>
                <c:pt idx="46" formatCode="#,##0.00">
                  <c:v>1.6207</c:v>
                </c:pt>
                <c:pt idx="47" formatCode="#,##0.00">
                  <c:v>1.6194999999999999</c:v>
                </c:pt>
                <c:pt idx="48" formatCode="#,##0.00">
                  <c:v>1.6183999999999998</c:v>
                </c:pt>
                <c:pt idx="49" formatCode="#,##0.00">
                  <c:v>1.6172</c:v>
                </c:pt>
                <c:pt idx="50" formatCode="#,##0.00">
                  <c:v>1.6160999999999999</c:v>
                </c:pt>
                <c:pt idx="51" formatCode="#,##0.00">
                  <c:v>1.6149</c:v>
                </c:pt>
                <c:pt idx="52" formatCode="#,##0.00">
                  <c:v>1.6137999999999999</c:v>
                </c:pt>
                <c:pt idx="53" formatCode="#,##0.00">
                  <c:v>1.6126</c:v>
                </c:pt>
                <c:pt idx="54" formatCode="#,##0.00">
                  <c:v>1.6114999999999999</c:v>
                </c:pt>
                <c:pt idx="55" formatCode="#,##0.00">
                  <c:v>1.6103000000000001</c:v>
                </c:pt>
                <c:pt idx="56" formatCode="#,##0.00">
                  <c:v>1.6092</c:v>
                </c:pt>
                <c:pt idx="57" formatCode="#,##0.00">
                  <c:v>1.6080000000000001</c:v>
                </c:pt>
                <c:pt idx="58" formatCode="#,##0.00">
                  <c:v>1.6069</c:v>
                </c:pt>
                <c:pt idx="59" formatCode="#,##0.00">
                  <c:v>1.6057000000000001</c:v>
                </c:pt>
                <c:pt idx="60" formatCode="#,##0.00">
                  <c:v>1.6046</c:v>
                </c:pt>
                <c:pt idx="61" formatCode="#,##0.00">
                  <c:v>1.6034000000000002</c:v>
                </c:pt>
                <c:pt idx="62" formatCode="#,##0.00">
                  <c:v>1.6023000000000001</c:v>
                </c:pt>
                <c:pt idx="63" formatCode="#,##0.00">
                  <c:v>1.6011</c:v>
                </c:pt>
                <c:pt idx="64" formatCode="#,##0.00">
                  <c:v>1.6</c:v>
                </c:pt>
                <c:pt idx="65" formatCode="#,##0.00">
                  <c:v>1.5988</c:v>
                </c:pt>
                <c:pt idx="66" formatCode="#,##0.00">
                  <c:v>1.5977000000000001</c:v>
                </c:pt>
                <c:pt idx="67" formatCode="#,##0.00">
                  <c:v>1.5965</c:v>
                </c:pt>
                <c:pt idx="68" formatCode="#,##0.00">
                  <c:v>1.5954000000000002</c:v>
                </c:pt>
                <c:pt idx="69" formatCode="#,##0.00">
                  <c:v>1.5941999999999998</c:v>
                </c:pt>
                <c:pt idx="70" formatCode="#,##0.00">
                  <c:v>1.5931</c:v>
                </c:pt>
                <c:pt idx="71" formatCode="#,##0.00">
                  <c:v>1.5918999999999999</c:v>
                </c:pt>
                <c:pt idx="72" formatCode="#,##0.00">
                  <c:v>1.5908</c:v>
                </c:pt>
                <c:pt idx="73" formatCode="#,##0.00">
                  <c:v>1.5895999999999999</c:v>
                </c:pt>
                <c:pt idx="74" formatCode="#,##0.00">
                  <c:v>1.5885</c:v>
                </c:pt>
                <c:pt idx="75" formatCode="#,##0.00">
                  <c:v>1.5872999999999999</c:v>
                </c:pt>
              </c:numCache>
            </c:numRef>
          </c:val>
          <c:smooth val="0"/>
          <c:extLst>
            <c:ext xmlns:c16="http://schemas.microsoft.com/office/drawing/2014/chart" uri="{C3380CC4-5D6E-409C-BE32-E72D297353CC}">
              <c16:uniqueId val="{00000000-3FCA-0C48-8964-3B207854D2B7}"/>
            </c:ext>
          </c:extLst>
        </c:ser>
        <c:ser>
          <c:idx val="1"/>
          <c:order val="1"/>
          <c:tx>
            <c:strRef>
              <c:f>Sheet1!$C$1</c:f>
              <c:strCache>
                <c:ptCount val="1"/>
                <c:pt idx="0">
                  <c:v>Utah</c:v>
                </c:pt>
              </c:strCache>
            </c:strRef>
          </c:tx>
          <c:spPr>
            <a:ln w="28575" cap="rnd">
              <a:solidFill>
                <a:schemeClr val="accent2"/>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Sheet1!$C$2:$C$77</c:f>
              <c:numCache>
                <c:formatCode>#,##0.00;\-#,##0.00</c:formatCode>
                <c:ptCount val="76"/>
                <c:pt idx="0">
                  <c:v>2.649</c:v>
                </c:pt>
                <c:pt idx="1">
                  <c:v>2.5325000000000002</c:v>
                </c:pt>
                <c:pt idx="2">
                  <c:v>2.5325000000000002</c:v>
                </c:pt>
                <c:pt idx="3">
                  <c:v>2.4485000000000001</c:v>
                </c:pt>
                <c:pt idx="4">
                  <c:v>2.444</c:v>
                </c:pt>
                <c:pt idx="5">
                  <c:v>2.452</c:v>
                </c:pt>
                <c:pt idx="6">
                  <c:v>2.5289999999999999</c:v>
                </c:pt>
                <c:pt idx="7">
                  <c:v>2.5205000000000002</c:v>
                </c:pt>
                <c:pt idx="8">
                  <c:v>2.5914999999999999</c:v>
                </c:pt>
                <c:pt idx="9">
                  <c:v>2.6110000000000002</c:v>
                </c:pt>
                <c:pt idx="10">
                  <c:v>2.6305000000000001</c:v>
                </c:pt>
                <c:pt idx="11">
                  <c:v>2.5615000000000001</c:v>
                </c:pt>
                <c:pt idx="12">
                  <c:v>2.6275373587648798</c:v>
                </c:pt>
                <c:pt idx="13">
                  <c:v>2.6264038181106701</c:v>
                </c:pt>
                <c:pt idx="14">
                  <c:v>2.6356599265237901</c:v>
                </c:pt>
                <c:pt idx="15">
                  <c:v>2.6318399083023598</c:v>
                </c:pt>
                <c:pt idx="16">
                  <c:v>2.6664568374898199</c:v>
                </c:pt>
                <c:pt idx="17">
                  <c:v>2.6832451758565798</c:v>
                </c:pt>
                <c:pt idx="18">
                  <c:v>2.65380609871259</c:v>
                </c:pt>
                <c:pt idx="19">
                  <c:v>2.5374187734443998</c:v>
                </c:pt>
                <c:pt idx="20">
                  <c:v>2.4412123027333501</c:v>
                </c:pt>
                <c:pt idx="21">
                  <c:v>2.3753138072925499</c:v>
                </c:pt>
                <c:pt idx="22">
                  <c:v>2.3767040901771099</c:v>
                </c:pt>
                <c:pt idx="23">
                  <c:v>2.3385241909844701</c:v>
                </c:pt>
                <c:pt idx="24">
                  <c:v>2.3332310893184101</c:v>
                </c:pt>
                <c:pt idx="25" formatCode="#,##0.00">
                  <c:v>2.2996978183898098</c:v>
                </c:pt>
                <c:pt idx="26" formatCode="#,##0.00">
                  <c:v>2.2407681306532101</c:v>
                </c:pt>
                <c:pt idx="27" formatCode="#,##0.00">
                  <c:v>2.1192590066481798</c:v>
                </c:pt>
                <c:pt idx="28" formatCode="#,##0.00">
                  <c:v>2.03112828776954</c:v>
                </c:pt>
                <c:pt idx="29" formatCode="#,##0.00">
                  <c:v>1.99</c:v>
                </c:pt>
                <c:pt idx="30" formatCode="#,##0.00">
                  <c:v>1.92</c:v>
                </c:pt>
                <c:pt idx="31" formatCode="#,##0.00">
                  <c:v>1.92</c:v>
                </c:pt>
                <c:pt idx="32" formatCode="#,##0.00">
                  <c:v>1.85</c:v>
                </c:pt>
                <c:pt idx="33" formatCode="#,##0.00">
                  <c:v>1.8564449668531</c:v>
                </c:pt>
                <c:pt idx="34" formatCode="#,##0.00">
                  <c:v>1.8403513049177</c:v>
                </c:pt>
                <c:pt idx="35" formatCode="#,##0.00">
                  <c:v>1.8251755964427501</c:v>
                </c:pt>
                <c:pt idx="36" formatCode="#,##0.00">
                  <c:v>1.81104873027636</c:v>
                </c:pt>
                <c:pt idx="37" formatCode="#,##0.00">
                  <c:v>1.7977062873782801</c:v>
                </c:pt>
                <c:pt idx="38" formatCode="#,##0.00">
                  <c:v>1.7852882222619599</c:v>
                </c:pt>
                <c:pt idx="39" formatCode="#,##0.00">
                  <c:v>1.7735385660640399</c:v>
                </c:pt>
                <c:pt idx="40" formatCode="#,##0.00">
                  <c:v>1.7626051497733402</c:v>
                </c:pt>
                <c:pt idx="41" formatCode="#,##0.00">
                  <c:v>1.7522393462502399</c:v>
                </c:pt>
                <c:pt idx="42" formatCode="#,##0.00">
                  <c:v>1.7425958297611199</c:v>
                </c:pt>
                <c:pt idx="43" formatCode="#,##0.00">
                  <c:v>1.73343235183844</c:v>
                </c:pt>
                <c:pt idx="44" formatCode="#,##0.00">
                  <c:v>1.7249095323582</c:v>
                </c:pt>
                <c:pt idx="45" formatCode="#,##0.00">
                  <c:v>1.7167906648017102</c:v>
                </c:pt>
                <c:pt idx="46" formatCode="#,##0.00">
                  <c:v>1.70924153473843</c:v>
                </c:pt>
                <c:pt idx="47" formatCode="#,##0.00">
                  <c:v>1.70203025063254</c:v>
                </c:pt>
                <c:pt idx="48" formatCode="#,##0.00">
                  <c:v>1.6953270861363698</c:v>
                </c:pt>
                <c:pt idx="49" formatCode="#,##0.00">
                  <c:v>1.6889043330909201</c:v>
                </c:pt>
                <c:pt idx="50" formatCode="#,##0.00">
                  <c:v>1.68293616450647</c:v>
                </c:pt>
                <c:pt idx="51" formatCode="#,##0.00">
                  <c:v>1.67719850684576</c:v>
                </c:pt>
                <c:pt idx="52" formatCode="#,##0.00">
                  <c:v>1.6718689209781901</c:v>
                </c:pt>
                <c:pt idx="53" formatCode="#,##0.00">
                  <c:v>1.6667264912162301</c:v>
                </c:pt>
                <c:pt idx="54" formatCode="#,##0.00">
                  <c:v>1.66195172188546</c:v>
                </c:pt>
                <c:pt idx="55" formatCode="#,##0.00">
                  <c:v>1.6573264409166999</c:v>
                </c:pt>
                <c:pt idx="56" formatCode="#,##0.00">
                  <c:v>1.65303370998342</c:v>
                </c:pt>
                <c:pt idx="57" formatCode="#,##0.00">
                  <c:v>1.6488577407402401</c:v>
                </c:pt>
                <c:pt idx="58" formatCode="#,##0.00">
                  <c:v>1.6449838167480699</c:v>
                </c:pt>
                <c:pt idx="59" formatCode="#,##0.00">
                  <c:v>1.64119822070001</c:v>
                </c:pt>
                <c:pt idx="60" formatCode="#,##0.00">
                  <c:v>1.6376881665879801</c:v>
                </c:pt>
                <c:pt idx="61" formatCode="#,##0.00">
                  <c:v>1.6342417364748001</c:v>
                </c:pt>
                <c:pt idx="62" formatCode="#,##0.00">
                  <c:v>1.63104782155886</c:v>
                </c:pt>
                <c:pt idx="63" formatCode="#,##0.00">
                  <c:v>1.6278960672400999</c:v>
                </c:pt>
                <c:pt idx="64" formatCode="#,##0.00">
                  <c:v>1.62497682191555</c:v>
                </c:pt>
                <c:pt idx="65" formatCode="#,##0.00">
                  <c:v>1.62208108925133</c:v>
                </c:pt>
                <c:pt idx="66" formatCode="#,##0.00">
                  <c:v>1.6194004836948799</c:v>
                </c:pt>
                <c:pt idx="67" formatCode="#,##0.00">
                  <c:v>1.61672718900769</c:v>
                </c:pt>
                <c:pt idx="68" formatCode="#,##0.00">
                  <c:v>1.6142539196132999</c:v>
                </c:pt>
                <c:pt idx="69" formatCode="#,##0.00">
                  <c:v>1.6117738845694101</c:v>
                </c:pt>
                <c:pt idx="70" formatCode="#,##0.00">
                  <c:v>1.60948075398608</c:v>
                </c:pt>
                <c:pt idx="71" formatCode="#,##0.00">
                  <c:v>1.6071686277238699</c:v>
                </c:pt>
                <c:pt idx="72" formatCode="#,##0.00">
                  <c:v>1.60503200621707</c:v>
                </c:pt>
                <c:pt idx="73" formatCode="#,##0.00">
                  <c:v>1.60286576327786</c:v>
                </c:pt>
                <c:pt idx="74" formatCode="#,##0.00">
                  <c:v>1.60086512074687</c:v>
                </c:pt>
                <c:pt idx="75" formatCode="#,##0.00">
                  <c:v>1.5988256248647099</c:v>
                </c:pt>
              </c:numCache>
            </c:numRef>
          </c:val>
          <c:smooth val="0"/>
          <c:extLst>
            <c:ext xmlns:c16="http://schemas.microsoft.com/office/drawing/2014/chart" uri="{C3380CC4-5D6E-409C-BE32-E72D297353CC}">
              <c16:uniqueId val="{00000002-3FCA-0C48-8964-3B207854D2B7}"/>
            </c:ext>
          </c:extLst>
        </c:ser>
        <c:dLbls>
          <c:showLegendKey val="0"/>
          <c:showVal val="0"/>
          <c:showCatName val="0"/>
          <c:showSerName val="0"/>
          <c:showPercent val="0"/>
          <c:showBubbleSize val="0"/>
        </c:dLbls>
        <c:smooth val="0"/>
        <c:axId val="1002533568"/>
        <c:axId val="1002821600"/>
      </c:lineChart>
      <c:catAx>
        <c:axId val="1002533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2821600"/>
        <c:crosses val="autoZero"/>
        <c:auto val="1"/>
        <c:lblAlgn val="ctr"/>
        <c:lblOffset val="100"/>
        <c:noMultiLvlLbl val="0"/>
      </c:catAx>
      <c:valAx>
        <c:axId val="1002821600"/>
        <c:scaling>
          <c:orientation val="minMax"/>
        </c:scaling>
        <c:delete val="0"/>
        <c:axPos val="l"/>
        <c:majorGridlines>
          <c:spPr>
            <a:ln w="9525" cap="flat" cmpd="sng" algn="ctr">
              <a:solidFill>
                <a:schemeClr val="tx1">
                  <a:lumMod val="15000"/>
                  <a:lumOff val="85000"/>
                </a:schemeClr>
              </a:solidFill>
              <a:round/>
            </a:ln>
            <a:effectLst/>
          </c:spPr>
        </c:majorGridlines>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02533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Utah</c:v>
                </c:pt>
              </c:strCache>
            </c:strRef>
          </c:tx>
          <c:spPr>
            <a:ln w="28575" cap="rnd">
              <a:solidFill>
                <a:srgbClr val="C00000"/>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Sheet1!$B$2:$B$77</c:f>
              <c:numCache>
                <c:formatCode>0.0</c:formatCode>
                <c:ptCount val="76"/>
                <c:pt idx="0">
                  <c:v>81</c:v>
                </c:pt>
                <c:pt idx="1">
                  <c:v>80.459999999999994</c:v>
                </c:pt>
                <c:pt idx="2">
                  <c:v>80.89</c:v>
                </c:pt>
                <c:pt idx="3">
                  <c:v>80.41</c:v>
                </c:pt>
                <c:pt idx="4">
                  <c:v>81.02</c:v>
                </c:pt>
                <c:pt idx="5">
                  <c:v>80.599999999999994</c:v>
                </c:pt>
                <c:pt idx="6">
                  <c:v>80.959999999999994</c:v>
                </c:pt>
                <c:pt idx="7">
                  <c:v>80.67</c:v>
                </c:pt>
                <c:pt idx="8">
                  <c:v>80.75</c:v>
                </c:pt>
                <c:pt idx="9">
                  <c:v>80.87</c:v>
                </c:pt>
                <c:pt idx="10">
                  <c:v>80.69</c:v>
                </c:pt>
                <c:pt idx="11">
                  <c:v>80.66</c:v>
                </c:pt>
                <c:pt idx="12">
                  <c:v>80.69</c:v>
                </c:pt>
                <c:pt idx="13">
                  <c:v>80.55</c:v>
                </c:pt>
                <c:pt idx="14">
                  <c:v>80.900000000000006</c:v>
                </c:pt>
                <c:pt idx="15">
                  <c:v>81.12</c:v>
                </c:pt>
                <c:pt idx="16">
                  <c:v>81.08</c:v>
                </c:pt>
                <c:pt idx="17">
                  <c:v>81.180000000000007</c:v>
                </c:pt>
                <c:pt idx="18">
                  <c:v>81.67</c:v>
                </c:pt>
                <c:pt idx="19">
                  <c:v>81.8</c:v>
                </c:pt>
                <c:pt idx="20">
                  <c:v>81.84</c:v>
                </c:pt>
                <c:pt idx="21">
                  <c:v>81.58</c:v>
                </c:pt>
                <c:pt idx="22">
                  <c:v>81.7</c:v>
                </c:pt>
                <c:pt idx="23">
                  <c:v>81.42</c:v>
                </c:pt>
                <c:pt idx="24">
                  <c:v>81.3</c:v>
                </c:pt>
                <c:pt idx="25">
                  <c:v>81.14</c:v>
                </c:pt>
                <c:pt idx="26">
                  <c:v>81.34</c:v>
                </c:pt>
                <c:pt idx="27">
                  <c:v>81.53</c:v>
                </c:pt>
                <c:pt idx="28">
                  <c:v>81.680000000000007</c:v>
                </c:pt>
                <c:pt idx="29">
                  <c:v>81.680000000000007</c:v>
                </c:pt>
                <c:pt idx="30" formatCode="General">
                  <c:v>80.8</c:v>
                </c:pt>
                <c:pt idx="31" formatCode="General">
                  <c:v>80.5</c:v>
                </c:pt>
                <c:pt idx="32" formatCode="General">
                  <c:v>81.2</c:v>
                </c:pt>
                <c:pt idx="33">
                  <c:v>82.1</c:v>
                </c:pt>
                <c:pt idx="34">
                  <c:v>82.121383653216995</c:v>
                </c:pt>
                <c:pt idx="35">
                  <c:v>82.168035289567996</c:v>
                </c:pt>
                <c:pt idx="36">
                  <c:v>82.220137167241504</c:v>
                </c:pt>
                <c:pt idx="37">
                  <c:v>82.284517100417901</c:v>
                </c:pt>
                <c:pt idx="38">
                  <c:v>82.361317418325896</c:v>
                </c:pt>
                <c:pt idx="39">
                  <c:v>82.450663685327399</c:v>
                </c:pt>
                <c:pt idx="40">
                  <c:v>82.552666539584294</c:v>
                </c:pt>
                <c:pt idx="41">
                  <c:v>82.720756672121595</c:v>
                </c:pt>
                <c:pt idx="42">
                  <c:v>82.855019632599607</c:v>
                </c:pt>
                <c:pt idx="43">
                  <c:v>83.002197146150394</c:v>
                </c:pt>
                <c:pt idx="44">
                  <c:v>83.162354957201003</c:v>
                </c:pt>
                <c:pt idx="45">
                  <c:v>83.335550547947307</c:v>
                </c:pt>
                <c:pt idx="46">
                  <c:v>83.521834077707197</c:v>
                </c:pt>
                <c:pt idx="47">
                  <c:v>83.721249221419797</c:v>
                </c:pt>
                <c:pt idx="48">
                  <c:v>83.933833917725394</c:v>
                </c:pt>
                <c:pt idx="49">
                  <c:v>84.030894721255507</c:v>
                </c:pt>
                <c:pt idx="50">
                  <c:v>84.128210856608604</c:v>
                </c:pt>
                <c:pt idx="51">
                  <c:v>84.225760142776807</c:v>
                </c:pt>
                <c:pt idx="52">
                  <c:v>84.423522325645294</c:v>
                </c:pt>
                <c:pt idx="53">
                  <c:v>84.521478910600706</c:v>
                </c:pt>
                <c:pt idx="54">
                  <c:v>84.619613009680606</c:v>
                </c:pt>
                <c:pt idx="55">
                  <c:v>84.717909202002105</c:v>
                </c:pt>
                <c:pt idx="56">
                  <c:v>84.816353406314207</c:v>
                </c:pt>
                <c:pt idx="57">
                  <c:v>84.914932764622705</c:v>
                </c:pt>
                <c:pt idx="58">
                  <c:v>85.013635535923996</c:v>
                </c:pt>
                <c:pt idx="59">
                  <c:v>85.112450999170704</c:v>
                </c:pt>
                <c:pt idx="60">
                  <c:v>85.211369364666993</c:v>
                </c:pt>
                <c:pt idx="61">
                  <c:v>85.310381693160394</c:v>
                </c:pt>
                <c:pt idx="62">
                  <c:v>85.409479821963103</c:v>
                </c:pt>
                <c:pt idx="63">
                  <c:v>85.508656297490603</c:v>
                </c:pt>
                <c:pt idx="64">
                  <c:v>85.607904313660896</c:v>
                </c:pt>
                <c:pt idx="65">
                  <c:v>85.707217655645195</c:v>
                </c:pt>
                <c:pt idx="66">
                  <c:v>85.806590648504994</c:v>
                </c:pt>
                <c:pt idx="67">
                  <c:v>85.806018110291305</c:v>
                </c:pt>
                <c:pt idx="68">
                  <c:v>85.905495309217301</c:v>
                </c:pt>
                <c:pt idx="69">
                  <c:v>86.005017924553101</c:v>
                </c:pt>
                <c:pt idx="70">
                  <c:v>86.104582010916005</c:v>
                </c:pt>
                <c:pt idx="71">
                  <c:v>86.204183965664001</c:v>
                </c:pt>
                <c:pt idx="72">
                  <c:v>86.303820499121002</c:v>
                </c:pt>
                <c:pt idx="73">
                  <c:v>86.403488607389804</c:v>
                </c:pt>
                <c:pt idx="74">
                  <c:v>86.503185547525206</c:v>
                </c:pt>
                <c:pt idx="75">
                  <c:v>86.602908814865501</c:v>
                </c:pt>
              </c:numCache>
            </c:numRef>
          </c:val>
          <c:smooth val="0"/>
          <c:extLst>
            <c:ext xmlns:c16="http://schemas.microsoft.com/office/drawing/2014/chart" uri="{C3380CC4-5D6E-409C-BE32-E72D297353CC}">
              <c16:uniqueId val="{00000000-3FCA-0C48-8964-3B207854D2B7}"/>
            </c:ext>
          </c:extLst>
        </c:ser>
        <c:ser>
          <c:idx val="1"/>
          <c:order val="1"/>
          <c:tx>
            <c:strRef>
              <c:f>Sheet1!$C$1</c:f>
              <c:strCache>
                <c:ptCount val="1"/>
                <c:pt idx="0">
                  <c:v>U.S.</c:v>
                </c:pt>
              </c:strCache>
            </c:strRef>
          </c:tx>
          <c:spPr>
            <a:ln w="28575" cap="rnd">
              <a:solidFill>
                <a:schemeClr val="tx1">
                  <a:lumMod val="50000"/>
                  <a:lumOff val="50000"/>
                </a:schemeClr>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Sheet1!$C$2:$C$77</c:f>
              <c:numCache>
                <c:formatCode>0.0</c:formatCode>
                <c:ptCount val="76"/>
                <c:pt idx="0">
                  <c:v>78.84</c:v>
                </c:pt>
                <c:pt idx="1">
                  <c:v>78.959999999999994</c:v>
                </c:pt>
                <c:pt idx="2">
                  <c:v>79.180000000000007</c:v>
                </c:pt>
                <c:pt idx="3">
                  <c:v>78.930000000000007</c:v>
                </c:pt>
                <c:pt idx="4">
                  <c:v>79.06</c:v>
                </c:pt>
                <c:pt idx="5">
                  <c:v>79.08</c:v>
                </c:pt>
                <c:pt idx="6">
                  <c:v>79.22</c:v>
                </c:pt>
                <c:pt idx="7">
                  <c:v>79.38</c:v>
                </c:pt>
                <c:pt idx="8">
                  <c:v>79.430000000000007</c:v>
                </c:pt>
                <c:pt idx="9">
                  <c:v>79.34</c:v>
                </c:pt>
                <c:pt idx="10">
                  <c:v>79.400000000000006</c:v>
                </c:pt>
                <c:pt idx="11">
                  <c:v>79.5</c:v>
                </c:pt>
                <c:pt idx="12">
                  <c:v>79.59</c:v>
                </c:pt>
                <c:pt idx="13">
                  <c:v>79.709999999999994</c:v>
                </c:pt>
                <c:pt idx="14">
                  <c:v>80.06</c:v>
                </c:pt>
                <c:pt idx="15">
                  <c:v>80.069999999999993</c:v>
                </c:pt>
                <c:pt idx="16">
                  <c:v>80.33</c:v>
                </c:pt>
                <c:pt idx="17">
                  <c:v>80.56</c:v>
                </c:pt>
                <c:pt idx="18">
                  <c:v>80.59</c:v>
                </c:pt>
                <c:pt idx="19">
                  <c:v>80.900000000000006</c:v>
                </c:pt>
                <c:pt idx="20">
                  <c:v>81.05</c:v>
                </c:pt>
                <c:pt idx="21">
                  <c:v>81.06</c:v>
                </c:pt>
                <c:pt idx="22">
                  <c:v>81.180000000000007</c:v>
                </c:pt>
                <c:pt idx="23">
                  <c:v>81.180000000000007</c:v>
                </c:pt>
                <c:pt idx="24">
                  <c:v>81.25</c:v>
                </c:pt>
                <c:pt idx="25">
                  <c:v>81.11</c:v>
                </c:pt>
                <c:pt idx="26">
                  <c:v>81.14</c:v>
                </c:pt>
                <c:pt idx="27">
                  <c:v>81.13</c:v>
                </c:pt>
                <c:pt idx="28">
                  <c:v>81.290000000000006</c:v>
                </c:pt>
                <c:pt idx="29">
                  <c:v>81.44</c:v>
                </c:pt>
                <c:pt idx="30" formatCode="General">
                  <c:v>81.400000000000006</c:v>
                </c:pt>
                <c:pt idx="31" formatCode="General">
                  <c:v>79.099999999999994</c:v>
                </c:pt>
                <c:pt idx="32" formatCode="General">
                  <c:v>79.3</c:v>
                </c:pt>
                <c:pt idx="33">
                  <c:v>80.2</c:v>
                </c:pt>
                <c:pt idx="34">
                  <c:v>82.3</c:v>
                </c:pt>
                <c:pt idx="35">
                  <c:v>82.5</c:v>
                </c:pt>
                <c:pt idx="36">
                  <c:v>82.6</c:v>
                </c:pt>
                <c:pt idx="37">
                  <c:v>82.7</c:v>
                </c:pt>
                <c:pt idx="38">
                  <c:v>82.8</c:v>
                </c:pt>
                <c:pt idx="39">
                  <c:v>82.9</c:v>
                </c:pt>
                <c:pt idx="40">
                  <c:v>83</c:v>
                </c:pt>
                <c:pt idx="41">
                  <c:v>83.2</c:v>
                </c:pt>
                <c:pt idx="42">
                  <c:v>83.3</c:v>
                </c:pt>
                <c:pt idx="43">
                  <c:v>83.4</c:v>
                </c:pt>
                <c:pt idx="44">
                  <c:v>83.5</c:v>
                </c:pt>
                <c:pt idx="45">
                  <c:v>83.6</c:v>
                </c:pt>
                <c:pt idx="46">
                  <c:v>83.7</c:v>
                </c:pt>
                <c:pt idx="47">
                  <c:v>83.8</c:v>
                </c:pt>
                <c:pt idx="48">
                  <c:v>83.9</c:v>
                </c:pt>
                <c:pt idx="49">
                  <c:v>84</c:v>
                </c:pt>
                <c:pt idx="50">
                  <c:v>84.1</c:v>
                </c:pt>
                <c:pt idx="51">
                  <c:v>84.2</c:v>
                </c:pt>
                <c:pt idx="52">
                  <c:v>84.4</c:v>
                </c:pt>
                <c:pt idx="53">
                  <c:v>84.5</c:v>
                </c:pt>
                <c:pt idx="54">
                  <c:v>84.6</c:v>
                </c:pt>
                <c:pt idx="55">
                  <c:v>84.7</c:v>
                </c:pt>
                <c:pt idx="56">
                  <c:v>84.8</c:v>
                </c:pt>
                <c:pt idx="57">
                  <c:v>84.9</c:v>
                </c:pt>
                <c:pt idx="58">
                  <c:v>85</c:v>
                </c:pt>
                <c:pt idx="59">
                  <c:v>85.1</c:v>
                </c:pt>
                <c:pt idx="60">
                  <c:v>85.2</c:v>
                </c:pt>
                <c:pt idx="61">
                  <c:v>85.3</c:v>
                </c:pt>
                <c:pt idx="62">
                  <c:v>85.4</c:v>
                </c:pt>
                <c:pt idx="63">
                  <c:v>85.5</c:v>
                </c:pt>
                <c:pt idx="64">
                  <c:v>85.6</c:v>
                </c:pt>
                <c:pt idx="65">
                  <c:v>85.7</c:v>
                </c:pt>
                <c:pt idx="66">
                  <c:v>85.8</c:v>
                </c:pt>
                <c:pt idx="67">
                  <c:v>85.8</c:v>
                </c:pt>
                <c:pt idx="68">
                  <c:v>85.9</c:v>
                </c:pt>
                <c:pt idx="69">
                  <c:v>86</c:v>
                </c:pt>
                <c:pt idx="70">
                  <c:v>86.1</c:v>
                </c:pt>
                <c:pt idx="71">
                  <c:v>86.2</c:v>
                </c:pt>
                <c:pt idx="72">
                  <c:v>86.3</c:v>
                </c:pt>
                <c:pt idx="73">
                  <c:v>86.4</c:v>
                </c:pt>
                <c:pt idx="74">
                  <c:v>86.5</c:v>
                </c:pt>
                <c:pt idx="75">
                  <c:v>86.6</c:v>
                </c:pt>
              </c:numCache>
            </c:numRef>
          </c:val>
          <c:smooth val="0"/>
          <c:extLst>
            <c:ext xmlns:c16="http://schemas.microsoft.com/office/drawing/2014/chart" uri="{C3380CC4-5D6E-409C-BE32-E72D297353CC}">
              <c16:uniqueId val="{00000001-3FCA-0C48-8964-3B207854D2B7}"/>
            </c:ext>
          </c:extLst>
        </c:ser>
        <c:dLbls>
          <c:showLegendKey val="0"/>
          <c:showVal val="0"/>
          <c:showCatName val="0"/>
          <c:showSerName val="0"/>
          <c:showPercent val="0"/>
          <c:showBubbleSize val="0"/>
        </c:dLbls>
        <c:smooth val="0"/>
        <c:axId val="1002533568"/>
        <c:axId val="1002821600"/>
      </c:lineChart>
      <c:catAx>
        <c:axId val="1002533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2821600"/>
        <c:crosses val="autoZero"/>
        <c:auto val="1"/>
        <c:lblAlgn val="ctr"/>
        <c:lblOffset val="100"/>
        <c:noMultiLvlLbl val="0"/>
      </c:catAx>
      <c:valAx>
        <c:axId val="10028216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02533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Utah</c:v>
                </c:pt>
              </c:strCache>
            </c:strRef>
          </c:tx>
          <c:spPr>
            <a:ln w="28575" cap="rnd">
              <a:solidFill>
                <a:srgbClr val="C00000"/>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Sheet1!$B$2:$B$77</c:f>
              <c:numCache>
                <c:formatCode>0.0</c:formatCode>
                <c:ptCount val="76"/>
                <c:pt idx="0">
                  <c:v>74.989999999999995</c:v>
                </c:pt>
                <c:pt idx="1">
                  <c:v>75.260000000000005</c:v>
                </c:pt>
                <c:pt idx="2">
                  <c:v>75.61</c:v>
                </c:pt>
                <c:pt idx="3">
                  <c:v>75.349999999999994</c:v>
                </c:pt>
                <c:pt idx="4">
                  <c:v>75.34</c:v>
                </c:pt>
                <c:pt idx="5">
                  <c:v>75.680000000000007</c:v>
                </c:pt>
                <c:pt idx="6">
                  <c:v>75.91</c:v>
                </c:pt>
                <c:pt idx="7">
                  <c:v>76.05</c:v>
                </c:pt>
                <c:pt idx="8">
                  <c:v>76.03</c:v>
                </c:pt>
                <c:pt idx="9">
                  <c:v>76.069999999999993</c:v>
                </c:pt>
                <c:pt idx="10">
                  <c:v>76.459999999999994</c:v>
                </c:pt>
                <c:pt idx="11">
                  <c:v>76.56</c:v>
                </c:pt>
                <c:pt idx="12">
                  <c:v>76.459999999999994</c:v>
                </c:pt>
                <c:pt idx="13">
                  <c:v>76.62</c:v>
                </c:pt>
                <c:pt idx="14">
                  <c:v>76.77</c:v>
                </c:pt>
                <c:pt idx="15">
                  <c:v>77.239999999999995</c:v>
                </c:pt>
                <c:pt idx="16">
                  <c:v>77.3</c:v>
                </c:pt>
                <c:pt idx="17">
                  <c:v>77.23</c:v>
                </c:pt>
                <c:pt idx="18">
                  <c:v>77.78</c:v>
                </c:pt>
                <c:pt idx="19">
                  <c:v>77.97</c:v>
                </c:pt>
                <c:pt idx="20">
                  <c:v>77.709999999999994</c:v>
                </c:pt>
                <c:pt idx="21">
                  <c:v>77.94</c:v>
                </c:pt>
                <c:pt idx="22">
                  <c:v>77.900000000000006</c:v>
                </c:pt>
                <c:pt idx="23">
                  <c:v>77.819999999999993</c:v>
                </c:pt>
                <c:pt idx="24">
                  <c:v>77.930000000000007</c:v>
                </c:pt>
                <c:pt idx="25">
                  <c:v>77.790000000000006</c:v>
                </c:pt>
                <c:pt idx="26">
                  <c:v>77.400000000000006</c:v>
                </c:pt>
                <c:pt idx="27">
                  <c:v>77.7</c:v>
                </c:pt>
                <c:pt idx="28">
                  <c:v>77.91</c:v>
                </c:pt>
                <c:pt idx="29">
                  <c:v>78.180000000000007</c:v>
                </c:pt>
                <c:pt idx="30" formatCode="General">
                  <c:v>77</c:v>
                </c:pt>
                <c:pt idx="31" formatCode="General">
                  <c:v>76.400000000000006</c:v>
                </c:pt>
                <c:pt idx="32" formatCode="General">
                  <c:v>77.599999999999994</c:v>
                </c:pt>
                <c:pt idx="33">
                  <c:v>78.2</c:v>
                </c:pt>
                <c:pt idx="34">
                  <c:v>78.230272949787107</c:v>
                </c:pt>
                <c:pt idx="35">
                  <c:v>78.282658972416996</c:v>
                </c:pt>
                <c:pt idx="36">
                  <c:v>78.3373601927929</c:v>
                </c:pt>
                <c:pt idx="37">
                  <c:v>78.427904094112094</c:v>
                </c:pt>
                <c:pt idx="38">
                  <c:v>78.541143812862202</c:v>
                </c:pt>
                <c:pt idx="39">
                  <c:v>78.637258423342999</c:v>
                </c:pt>
                <c:pt idx="40">
                  <c:v>78.789753212073293</c:v>
                </c:pt>
                <c:pt idx="41">
                  <c:v>78.912126609100994</c:v>
                </c:pt>
                <c:pt idx="42">
                  <c:v>79.104537109885896</c:v>
                </c:pt>
                <c:pt idx="43">
                  <c:v>79.253803521415605</c:v>
                </c:pt>
                <c:pt idx="44">
                  <c:v>79.4867385328685</c:v>
                </c:pt>
                <c:pt idx="45">
                  <c:v>79.6634822777972</c:v>
                </c:pt>
                <c:pt idx="46">
                  <c:v>79.937502554789802</c:v>
                </c:pt>
                <c:pt idx="47">
                  <c:v>80.142261706896605</c:v>
                </c:pt>
                <c:pt idx="48">
                  <c:v>80.357883493427906</c:v>
                </c:pt>
                <c:pt idx="49">
                  <c:v>80.535456207239093</c:v>
                </c:pt>
                <c:pt idx="50">
                  <c:v>80.613692589239506</c:v>
                </c:pt>
                <c:pt idx="51">
                  <c:v>80.792573000162193</c:v>
                </c:pt>
                <c:pt idx="52">
                  <c:v>80.872078381904899</c:v>
                </c:pt>
                <c:pt idx="53">
                  <c:v>80.952190240332897</c:v>
                </c:pt>
                <c:pt idx="54">
                  <c:v>81.132890628590005</c:v>
                </c:pt>
                <c:pt idx="55">
                  <c:v>81.214162130903105</c:v>
                </c:pt>
                <c:pt idx="56">
                  <c:v>81.295987846866595</c:v>
                </c:pt>
                <c:pt idx="57">
                  <c:v>81.478351376191796</c:v>
                </c:pt>
                <c:pt idx="58">
                  <c:v>81.561236803907207</c:v>
                </c:pt>
                <c:pt idx="59">
                  <c:v>81.644628685997205</c:v>
                </c:pt>
                <c:pt idx="60">
                  <c:v>81.828512035465195</c:v>
                </c:pt>
                <c:pt idx="61">
                  <c:v>81.912872308810094</c:v>
                </c:pt>
                <c:pt idx="62">
                  <c:v>81.997695392901804</c:v>
                </c:pt>
                <c:pt idx="63">
                  <c:v>82.082967592246106</c:v>
                </c:pt>
                <c:pt idx="64">
                  <c:v>82.168675616625606</c:v>
                </c:pt>
                <c:pt idx="65">
                  <c:v>82.354806569107197</c:v>
                </c:pt>
                <c:pt idx="66">
                  <c:v>82.441347934403595</c:v>
                </c:pt>
                <c:pt idx="67">
                  <c:v>82.528287567579994</c:v>
                </c:pt>
                <c:pt idx="68">
                  <c:v>82.615613683094395</c:v>
                </c:pt>
                <c:pt idx="69">
                  <c:v>82.703314844162506</c:v>
                </c:pt>
                <c:pt idx="70">
                  <c:v>82.891379952437504</c:v>
                </c:pt>
                <c:pt idx="71">
                  <c:v>82.979798237994601</c:v>
                </c:pt>
                <c:pt idx="72">
                  <c:v>83.068559249612605</c:v>
                </c:pt>
                <c:pt idx="73">
                  <c:v>83.157652845342994</c:v>
                </c:pt>
                <c:pt idx="74">
                  <c:v>83.247069183357596</c:v>
                </c:pt>
                <c:pt idx="75">
                  <c:v>83.336798713067594</c:v>
                </c:pt>
              </c:numCache>
            </c:numRef>
          </c:val>
          <c:smooth val="0"/>
          <c:extLst>
            <c:ext xmlns:c16="http://schemas.microsoft.com/office/drawing/2014/chart" uri="{C3380CC4-5D6E-409C-BE32-E72D297353CC}">
              <c16:uniqueId val="{00000000-3FCA-0C48-8964-3B207854D2B7}"/>
            </c:ext>
          </c:extLst>
        </c:ser>
        <c:ser>
          <c:idx val="1"/>
          <c:order val="1"/>
          <c:tx>
            <c:strRef>
              <c:f>Sheet1!$C$1</c:f>
              <c:strCache>
                <c:ptCount val="1"/>
                <c:pt idx="0">
                  <c:v>U.S.</c:v>
                </c:pt>
              </c:strCache>
            </c:strRef>
          </c:tx>
          <c:spPr>
            <a:ln w="28575" cap="rnd">
              <a:solidFill>
                <a:schemeClr val="tx1">
                  <a:lumMod val="50000"/>
                  <a:lumOff val="50000"/>
                </a:schemeClr>
              </a:solidFill>
              <a:round/>
            </a:ln>
            <a:effectLst/>
          </c:spPr>
          <c:marker>
            <c:symbol val="none"/>
          </c:marker>
          <c:cat>
            <c:numRef>
              <c:f>Sheet1!$A$2:$A$77</c:f>
              <c:numCache>
                <c:formatCode>General</c:formatCode>
                <c:ptCount val="7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pt idx="61">
                  <c:v>2051</c:v>
                </c:pt>
                <c:pt idx="62">
                  <c:v>2052</c:v>
                </c:pt>
                <c:pt idx="63">
                  <c:v>2053</c:v>
                </c:pt>
                <c:pt idx="64">
                  <c:v>2054</c:v>
                </c:pt>
                <c:pt idx="65">
                  <c:v>2055</c:v>
                </c:pt>
                <c:pt idx="66">
                  <c:v>2056</c:v>
                </c:pt>
                <c:pt idx="67">
                  <c:v>2057</c:v>
                </c:pt>
                <c:pt idx="68">
                  <c:v>2058</c:v>
                </c:pt>
                <c:pt idx="69">
                  <c:v>2059</c:v>
                </c:pt>
                <c:pt idx="70">
                  <c:v>2060</c:v>
                </c:pt>
                <c:pt idx="71">
                  <c:v>2061</c:v>
                </c:pt>
                <c:pt idx="72">
                  <c:v>2062</c:v>
                </c:pt>
                <c:pt idx="73">
                  <c:v>2063</c:v>
                </c:pt>
                <c:pt idx="74">
                  <c:v>2064</c:v>
                </c:pt>
                <c:pt idx="75">
                  <c:v>2065</c:v>
                </c:pt>
              </c:numCache>
            </c:numRef>
          </c:cat>
          <c:val>
            <c:numRef>
              <c:f>Sheet1!$C$2:$C$77</c:f>
              <c:numCache>
                <c:formatCode>0.0</c:formatCode>
                <c:ptCount val="76"/>
                <c:pt idx="0">
                  <c:v>71.849999999999994</c:v>
                </c:pt>
                <c:pt idx="1">
                  <c:v>72.03</c:v>
                </c:pt>
                <c:pt idx="2">
                  <c:v>72.319999999999993</c:v>
                </c:pt>
                <c:pt idx="3">
                  <c:v>72.17</c:v>
                </c:pt>
                <c:pt idx="4">
                  <c:v>72.39</c:v>
                </c:pt>
                <c:pt idx="5">
                  <c:v>72.59</c:v>
                </c:pt>
                <c:pt idx="6">
                  <c:v>73.069999999999993</c:v>
                </c:pt>
                <c:pt idx="7">
                  <c:v>73.540000000000006</c:v>
                </c:pt>
                <c:pt idx="8">
                  <c:v>73.81</c:v>
                </c:pt>
                <c:pt idx="9">
                  <c:v>73.900000000000006</c:v>
                </c:pt>
                <c:pt idx="10">
                  <c:v>74.069999999999993</c:v>
                </c:pt>
                <c:pt idx="11">
                  <c:v>74.239999999999995</c:v>
                </c:pt>
                <c:pt idx="12">
                  <c:v>74.349999999999994</c:v>
                </c:pt>
                <c:pt idx="13">
                  <c:v>74.53</c:v>
                </c:pt>
                <c:pt idx="14">
                  <c:v>74.959999999999994</c:v>
                </c:pt>
                <c:pt idx="15">
                  <c:v>74.95</c:v>
                </c:pt>
                <c:pt idx="16">
                  <c:v>75.239999999999995</c:v>
                </c:pt>
                <c:pt idx="17">
                  <c:v>75.5</c:v>
                </c:pt>
                <c:pt idx="18">
                  <c:v>75.64</c:v>
                </c:pt>
                <c:pt idx="19">
                  <c:v>75.989999999999995</c:v>
                </c:pt>
                <c:pt idx="20">
                  <c:v>76.2</c:v>
                </c:pt>
                <c:pt idx="21">
                  <c:v>76.290000000000006</c:v>
                </c:pt>
                <c:pt idx="22">
                  <c:v>76.430000000000007</c:v>
                </c:pt>
                <c:pt idx="23">
                  <c:v>76.42</c:v>
                </c:pt>
                <c:pt idx="24">
                  <c:v>76.47</c:v>
                </c:pt>
                <c:pt idx="25">
                  <c:v>76.290000000000006</c:v>
                </c:pt>
                <c:pt idx="26">
                  <c:v>76.180000000000007</c:v>
                </c:pt>
                <c:pt idx="27">
                  <c:v>76.13</c:v>
                </c:pt>
                <c:pt idx="28">
                  <c:v>76.28</c:v>
                </c:pt>
                <c:pt idx="29">
                  <c:v>76.41</c:v>
                </c:pt>
                <c:pt idx="30" formatCode="General">
                  <c:v>74.2</c:v>
                </c:pt>
                <c:pt idx="31" formatCode="General">
                  <c:v>73.5</c:v>
                </c:pt>
                <c:pt idx="32" formatCode="General">
                  <c:v>74.8</c:v>
                </c:pt>
                <c:pt idx="33">
                  <c:v>77.3</c:v>
                </c:pt>
                <c:pt idx="34">
                  <c:v>77.5</c:v>
                </c:pt>
                <c:pt idx="35">
                  <c:v>77.7</c:v>
                </c:pt>
                <c:pt idx="36">
                  <c:v>77.8</c:v>
                </c:pt>
                <c:pt idx="37">
                  <c:v>78</c:v>
                </c:pt>
                <c:pt idx="38">
                  <c:v>78.2</c:v>
                </c:pt>
                <c:pt idx="39">
                  <c:v>78.3</c:v>
                </c:pt>
                <c:pt idx="40">
                  <c:v>78.5</c:v>
                </c:pt>
                <c:pt idx="41">
                  <c:v>78.599999999999994</c:v>
                </c:pt>
                <c:pt idx="42">
                  <c:v>78.8</c:v>
                </c:pt>
                <c:pt idx="43">
                  <c:v>78.900000000000006</c:v>
                </c:pt>
                <c:pt idx="44">
                  <c:v>79.099999999999994</c:v>
                </c:pt>
                <c:pt idx="45">
                  <c:v>79.2</c:v>
                </c:pt>
                <c:pt idx="46">
                  <c:v>79.400000000000006</c:v>
                </c:pt>
                <c:pt idx="47">
                  <c:v>79.5</c:v>
                </c:pt>
                <c:pt idx="48">
                  <c:v>79.599999999999994</c:v>
                </c:pt>
                <c:pt idx="49">
                  <c:v>79.8</c:v>
                </c:pt>
                <c:pt idx="50">
                  <c:v>79.900000000000006</c:v>
                </c:pt>
                <c:pt idx="51">
                  <c:v>80.099999999999994</c:v>
                </c:pt>
                <c:pt idx="52">
                  <c:v>80.2</c:v>
                </c:pt>
                <c:pt idx="53">
                  <c:v>80.3</c:v>
                </c:pt>
                <c:pt idx="54">
                  <c:v>80.5</c:v>
                </c:pt>
                <c:pt idx="55">
                  <c:v>80.599999999999994</c:v>
                </c:pt>
                <c:pt idx="56">
                  <c:v>80.7</c:v>
                </c:pt>
                <c:pt idx="57">
                  <c:v>80.900000000000006</c:v>
                </c:pt>
                <c:pt idx="58">
                  <c:v>81</c:v>
                </c:pt>
                <c:pt idx="59">
                  <c:v>81.099999999999994</c:v>
                </c:pt>
                <c:pt idx="60">
                  <c:v>81.3</c:v>
                </c:pt>
                <c:pt idx="61">
                  <c:v>81.400000000000006</c:v>
                </c:pt>
                <c:pt idx="62">
                  <c:v>81.5</c:v>
                </c:pt>
                <c:pt idx="63">
                  <c:v>81.599999999999994</c:v>
                </c:pt>
                <c:pt idx="64">
                  <c:v>81.7</c:v>
                </c:pt>
                <c:pt idx="65">
                  <c:v>81.900000000000006</c:v>
                </c:pt>
                <c:pt idx="66">
                  <c:v>82</c:v>
                </c:pt>
                <c:pt idx="67">
                  <c:v>82.1</c:v>
                </c:pt>
                <c:pt idx="68">
                  <c:v>82.2</c:v>
                </c:pt>
                <c:pt idx="69">
                  <c:v>82.3</c:v>
                </c:pt>
                <c:pt idx="70">
                  <c:v>82.5</c:v>
                </c:pt>
                <c:pt idx="71">
                  <c:v>82.6</c:v>
                </c:pt>
                <c:pt idx="72">
                  <c:v>82.7</c:v>
                </c:pt>
                <c:pt idx="73">
                  <c:v>82.8</c:v>
                </c:pt>
                <c:pt idx="74">
                  <c:v>82.9</c:v>
                </c:pt>
                <c:pt idx="75">
                  <c:v>83</c:v>
                </c:pt>
              </c:numCache>
            </c:numRef>
          </c:val>
          <c:smooth val="0"/>
          <c:extLst>
            <c:ext xmlns:c16="http://schemas.microsoft.com/office/drawing/2014/chart" uri="{C3380CC4-5D6E-409C-BE32-E72D297353CC}">
              <c16:uniqueId val="{00000001-3FCA-0C48-8964-3B207854D2B7}"/>
            </c:ext>
          </c:extLst>
        </c:ser>
        <c:dLbls>
          <c:showLegendKey val="0"/>
          <c:showVal val="0"/>
          <c:showCatName val="0"/>
          <c:showSerName val="0"/>
          <c:showPercent val="0"/>
          <c:showBubbleSize val="0"/>
        </c:dLbls>
        <c:smooth val="0"/>
        <c:axId val="1002533568"/>
        <c:axId val="1002821600"/>
      </c:lineChart>
      <c:catAx>
        <c:axId val="1002533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2821600"/>
        <c:crosses val="autoZero"/>
        <c:auto val="1"/>
        <c:lblAlgn val="ctr"/>
        <c:lblOffset val="100"/>
        <c:noMultiLvlLbl val="0"/>
      </c:catAx>
      <c:valAx>
        <c:axId val="10028216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02533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History</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1990-2000</c:v>
                </c:pt>
                <c:pt idx="1">
                  <c:v>2000-2010</c:v>
                </c:pt>
                <c:pt idx="2">
                  <c:v>2010-2020</c:v>
                </c:pt>
                <c:pt idx="3">
                  <c:v>2020-2030</c:v>
                </c:pt>
                <c:pt idx="4">
                  <c:v>2030-2040</c:v>
                </c:pt>
                <c:pt idx="5">
                  <c:v>2040-2050</c:v>
                </c:pt>
                <c:pt idx="6">
                  <c:v>2050-2060</c:v>
                </c:pt>
                <c:pt idx="7">
                  <c:v>2060-2065</c:v>
                </c:pt>
              </c:strCache>
            </c:strRef>
          </c:cat>
          <c:val>
            <c:numRef>
              <c:f>Sheet1!$B$2:$B$9</c:f>
              <c:numCache>
                <c:formatCode>0.0%</c:formatCode>
                <c:ptCount val="8"/>
                <c:pt idx="0">
                  <c:v>2.7E-2</c:v>
                </c:pt>
                <c:pt idx="1">
                  <c:v>0.02</c:v>
                </c:pt>
                <c:pt idx="2">
                  <c:v>1.7000000000000001E-2</c:v>
                </c:pt>
              </c:numCache>
            </c:numRef>
          </c:val>
          <c:extLst>
            <c:ext xmlns:c16="http://schemas.microsoft.com/office/drawing/2014/chart" uri="{C3380CC4-5D6E-409C-BE32-E72D297353CC}">
              <c16:uniqueId val="{00000000-79FE-554B-AB72-5D5117FC83F0}"/>
            </c:ext>
          </c:extLst>
        </c:ser>
        <c:ser>
          <c:idx val="1"/>
          <c:order val="1"/>
          <c:tx>
            <c:strRef>
              <c:f>Sheet1!$C$1</c:f>
              <c:strCache>
                <c:ptCount val="1"/>
                <c:pt idx="0">
                  <c:v>Projected</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1990-2000</c:v>
                </c:pt>
                <c:pt idx="1">
                  <c:v>2000-2010</c:v>
                </c:pt>
                <c:pt idx="2">
                  <c:v>2010-2020</c:v>
                </c:pt>
                <c:pt idx="3">
                  <c:v>2020-2030</c:v>
                </c:pt>
                <c:pt idx="4">
                  <c:v>2030-2040</c:v>
                </c:pt>
                <c:pt idx="5">
                  <c:v>2040-2050</c:v>
                </c:pt>
                <c:pt idx="6">
                  <c:v>2050-2060</c:v>
                </c:pt>
                <c:pt idx="7">
                  <c:v>2060-2065</c:v>
                </c:pt>
              </c:strCache>
            </c:strRef>
          </c:cat>
          <c:val>
            <c:numRef>
              <c:f>Sheet1!$C$2:$C$9</c:f>
              <c:numCache>
                <c:formatCode>General</c:formatCode>
                <c:ptCount val="8"/>
                <c:pt idx="3" formatCode="0.0%">
                  <c:v>1.4E-2</c:v>
                </c:pt>
                <c:pt idx="4" formatCode="0.0%">
                  <c:v>1.0999999999999999E-2</c:v>
                </c:pt>
                <c:pt idx="5" formatCode="0.0%">
                  <c:v>1.2E-2</c:v>
                </c:pt>
                <c:pt idx="6" formatCode="0.0%">
                  <c:v>0.01</c:v>
                </c:pt>
                <c:pt idx="7" formatCode="0.0%">
                  <c:v>8.9999999999999993E-3</c:v>
                </c:pt>
              </c:numCache>
            </c:numRef>
          </c:val>
          <c:extLst>
            <c:ext xmlns:c16="http://schemas.microsoft.com/office/drawing/2014/chart" uri="{C3380CC4-5D6E-409C-BE32-E72D297353CC}">
              <c16:uniqueId val="{0000004C-79FE-554B-AB72-5D5117FC83F0}"/>
            </c:ext>
          </c:extLst>
        </c:ser>
        <c:dLbls>
          <c:showLegendKey val="0"/>
          <c:showVal val="0"/>
          <c:showCatName val="0"/>
          <c:showSerName val="0"/>
          <c:showPercent val="0"/>
          <c:showBubbleSize val="0"/>
        </c:dLbls>
        <c:gapWidth val="24"/>
        <c:overlap val="64"/>
        <c:axId val="1002533568"/>
        <c:axId val="1002821600"/>
      </c:barChart>
      <c:catAx>
        <c:axId val="1002533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02821600"/>
        <c:crosses val="autoZero"/>
        <c:auto val="1"/>
        <c:lblAlgn val="ctr"/>
        <c:lblOffset val="100"/>
        <c:noMultiLvlLbl val="0"/>
      </c:catAx>
      <c:valAx>
        <c:axId val="10028216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002533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Iron</c:v>
                </c:pt>
                <c:pt idx="1">
                  <c:v>Morgan</c:v>
                </c:pt>
                <c:pt idx="2">
                  <c:v>Tooele</c:v>
                </c:pt>
                <c:pt idx="3">
                  <c:v>Washington</c:v>
                </c:pt>
                <c:pt idx="4">
                  <c:v>Utah</c:v>
                </c:pt>
                <c:pt idx="5">
                  <c:v>Wasatch</c:v>
                </c:pt>
              </c:strCache>
            </c:strRef>
          </c:cat>
          <c:val>
            <c:numRef>
              <c:f>Sheet1!$B$2:$B$7</c:f>
              <c:numCache>
                <c:formatCode>0.0%</c:formatCode>
                <c:ptCount val="6"/>
                <c:pt idx="0">
                  <c:v>1.4E-2</c:v>
                </c:pt>
                <c:pt idx="1">
                  <c:v>1.4999999999999999E-2</c:v>
                </c:pt>
                <c:pt idx="2">
                  <c:v>1.4999999999999999E-2</c:v>
                </c:pt>
                <c:pt idx="3">
                  <c:v>1.4999999999999999E-2</c:v>
                </c:pt>
                <c:pt idx="4">
                  <c:v>1.7000000000000001E-2</c:v>
                </c:pt>
                <c:pt idx="5">
                  <c:v>1.9E-2</c:v>
                </c:pt>
              </c:numCache>
            </c:numRef>
          </c:val>
          <c:extLst>
            <c:ext xmlns:c16="http://schemas.microsoft.com/office/drawing/2014/chart" uri="{C3380CC4-5D6E-409C-BE32-E72D297353CC}">
              <c16:uniqueId val="{00000000-79FE-554B-AB72-5D5117FC83F0}"/>
            </c:ext>
          </c:extLst>
        </c:ser>
        <c:dLbls>
          <c:showLegendKey val="0"/>
          <c:showVal val="0"/>
          <c:showCatName val="0"/>
          <c:showSerName val="0"/>
          <c:showPercent val="0"/>
          <c:showBubbleSize val="0"/>
        </c:dLbls>
        <c:gapWidth val="24"/>
        <c:axId val="1002533568"/>
        <c:axId val="1002821600"/>
      </c:barChart>
      <c:catAx>
        <c:axId val="1002533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002821600"/>
        <c:crosses val="autoZero"/>
        <c:auto val="1"/>
        <c:lblAlgn val="ctr"/>
        <c:lblOffset val="100"/>
        <c:noMultiLvlLbl val="0"/>
      </c:catAx>
      <c:valAx>
        <c:axId val="100282160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025335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0.42913</cdr:x>
      <cdr:y>0.21011</cdr:y>
    </cdr:from>
    <cdr:to>
      <cdr:x>0.48684</cdr:x>
      <cdr:y>0.29561</cdr:y>
    </cdr:to>
    <cdr:sp macro="" textlink="">
      <cdr:nvSpPr>
        <cdr:cNvPr id="2" name="TextBox 13">
          <a:extLst xmlns:a="http://schemas.openxmlformats.org/drawingml/2006/main">
            <a:ext uri="{FF2B5EF4-FFF2-40B4-BE49-F238E27FC236}">
              <a16:creationId xmlns:a16="http://schemas.microsoft.com/office/drawing/2014/main" id="{74E66938-E1E4-EA9D-5B65-92190076C527}"/>
            </a:ext>
          </a:extLst>
        </cdr:cNvPr>
        <cdr:cNvSpPr txBox="1"/>
      </cdr:nvSpPr>
      <cdr:spPr>
        <a:xfrm xmlns:a="http://schemas.openxmlformats.org/drawingml/2006/main">
          <a:off x="3745399" y="756308"/>
          <a:ext cx="503664" cy="30777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1.80</a:t>
          </a:r>
        </a:p>
      </cdr:txBody>
    </cdr:sp>
  </cdr:relSizeAnchor>
  <cdr:relSizeAnchor xmlns:cdr="http://schemas.openxmlformats.org/drawingml/2006/chartDrawing">
    <cdr:from>
      <cdr:x>0.92975</cdr:x>
      <cdr:y>0.27932</cdr:y>
    </cdr:from>
    <cdr:to>
      <cdr:x>0.99055</cdr:x>
      <cdr:y>0.36483</cdr:y>
    </cdr:to>
    <cdr:sp macro="" textlink="">
      <cdr:nvSpPr>
        <cdr:cNvPr id="4" name="TextBox 13">
          <a:extLst xmlns:a="http://schemas.openxmlformats.org/drawingml/2006/main">
            <a:ext uri="{FF2B5EF4-FFF2-40B4-BE49-F238E27FC236}">
              <a16:creationId xmlns:a16="http://schemas.microsoft.com/office/drawing/2014/main" id="{211616B1-AB1C-E8CA-1FEE-24F5E0C2F760}"/>
            </a:ext>
          </a:extLst>
        </cdr:cNvPr>
        <cdr:cNvSpPr txBox="1"/>
      </cdr:nvSpPr>
      <cdr:spPr>
        <a:xfrm xmlns:a="http://schemas.openxmlformats.org/drawingml/2006/main">
          <a:off x="8114713" y="1005446"/>
          <a:ext cx="530679"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1.60</a:t>
          </a:r>
        </a:p>
      </cdr:txBody>
    </cdr:sp>
  </cdr:relSizeAnchor>
  <cdr:relSizeAnchor xmlns:cdr="http://schemas.openxmlformats.org/drawingml/2006/chartDrawing">
    <cdr:from>
      <cdr:x>0.29241</cdr:x>
      <cdr:y>0.04618</cdr:y>
    </cdr:from>
    <cdr:to>
      <cdr:x>0.39718</cdr:x>
      <cdr:y>0.13168</cdr:y>
    </cdr:to>
    <cdr:sp macro="" textlink="">
      <cdr:nvSpPr>
        <cdr:cNvPr id="5" name="TextBox 13">
          <a:extLst xmlns:a="http://schemas.openxmlformats.org/drawingml/2006/main">
            <a:ext uri="{FF2B5EF4-FFF2-40B4-BE49-F238E27FC236}">
              <a16:creationId xmlns:a16="http://schemas.microsoft.com/office/drawing/2014/main" id="{B048256A-7BDE-7544-7DBD-F7CC9A85810A}"/>
            </a:ext>
          </a:extLst>
        </cdr:cNvPr>
        <cdr:cNvSpPr txBox="1"/>
      </cdr:nvSpPr>
      <cdr:spPr>
        <a:xfrm xmlns:a="http://schemas.openxmlformats.org/drawingml/2006/main" flipH="1">
          <a:off x="2552114" y="166230"/>
          <a:ext cx="914400"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Historical</a:t>
          </a:r>
        </a:p>
      </cdr:txBody>
    </cdr:sp>
  </cdr:relSizeAnchor>
  <cdr:relSizeAnchor xmlns:cdr="http://schemas.openxmlformats.org/drawingml/2006/chartDrawing">
    <cdr:from>
      <cdr:x>0.69402</cdr:x>
      <cdr:y>0.1954</cdr:y>
    </cdr:from>
    <cdr:to>
      <cdr:x>0.79879</cdr:x>
      <cdr:y>0.2809</cdr:y>
    </cdr:to>
    <cdr:sp macro="" textlink="">
      <cdr:nvSpPr>
        <cdr:cNvPr id="6" name="TextBox 13">
          <a:extLst xmlns:a="http://schemas.openxmlformats.org/drawingml/2006/main">
            <a:ext uri="{FF2B5EF4-FFF2-40B4-BE49-F238E27FC236}">
              <a16:creationId xmlns:a16="http://schemas.microsoft.com/office/drawing/2014/main" id="{BFBFE7AC-3D17-8425-1455-C650E334344A}"/>
            </a:ext>
          </a:extLst>
        </cdr:cNvPr>
        <cdr:cNvSpPr txBox="1"/>
      </cdr:nvSpPr>
      <cdr:spPr>
        <a:xfrm xmlns:a="http://schemas.openxmlformats.org/drawingml/2006/main" flipH="1">
          <a:off x="6057314" y="703361"/>
          <a:ext cx="914400"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Projected</a:t>
          </a:r>
        </a:p>
      </cdr:txBody>
    </cdr:sp>
  </cdr:relSizeAnchor>
</c:userShapes>
</file>

<file path=ppt/drawings/drawing2.xml><?xml version="1.0" encoding="utf-8"?>
<c:userShapes xmlns:c="http://schemas.openxmlformats.org/drawingml/2006/chart">
  <cdr:relSizeAnchor xmlns:cdr="http://schemas.openxmlformats.org/drawingml/2006/chartDrawing">
    <cdr:from>
      <cdr:x>0.43567</cdr:x>
      <cdr:y>0.26531</cdr:y>
    </cdr:from>
    <cdr:to>
      <cdr:x>0.49337</cdr:x>
      <cdr:y>0.35081</cdr:y>
    </cdr:to>
    <cdr:sp macro="" textlink="">
      <cdr:nvSpPr>
        <cdr:cNvPr id="2" name="TextBox 13">
          <a:extLst xmlns:a="http://schemas.openxmlformats.org/drawingml/2006/main">
            <a:ext uri="{FF2B5EF4-FFF2-40B4-BE49-F238E27FC236}">
              <a16:creationId xmlns:a16="http://schemas.microsoft.com/office/drawing/2014/main" id="{74E66938-E1E4-EA9D-5B65-92190076C527}"/>
            </a:ext>
          </a:extLst>
        </cdr:cNvPr>
        <cdr:cNvSpPr txBox="1"/>
      </cdr:nvSpPr>
      <cdr:spPr>
        <a:xfrm xmlns:a="http://schemas.openxmlformats.org/drawingml/2006/main">
          <a:off x="3802448" y="954987"/>
          <a:ext cx="503664" cy="30777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82.1</a:t>
          </a:r>
        </a:p>
      </cdr:txBody>
    </cdr:sp>
  </cdr:relSizeAnchor>
  <cdr:relSizeAnchor xmlns:cdr="http://schemas.openxmlformats.org/drawingml/2006/chartDrawing">
    <cdr:from>
      <cdr:x>0.94229</cdr:x>
      <cdr:y>0.03763</cdr:y>
    </cdr:from>
    <cdr:to>
      <cdr:x>1</cdr:x>
      <cdr:y>0.12313</cdr:y>
    </cdr:to>
    <cdr:sp macro="" textlink="">
      <cdr:nvSpPr>
        <cdr:cNvPr id="3" name="TextBox 13">
          <a:extLst xmlns:a="http://schemas.openxmlformats.org/drawingml/2006/main">
            <a:ext uri="{FF2B5EF4-FFF2-40B4-BE49-F238E27FC236}">
              <a16:creationId xmlns:a16="http://schemas.microsoft.com/office/drawing/2014/main" id="{BB63CBFA-1597-26CB-5F0F-77327282252A}"/>
            </a:ext>
          </a:extLst>
        </cdr:cNvPr>
        <cdr:cNvSpPr txBox="1"/>
      </cdr:nvSpPr>
      <cdr:spPr>
        <a:xfrm xmlns:a="http://schemas.openxmlformats.org/drawingml/2006/main">
          <a:off x="8224226" y="135453"/>
          <a:ext cx="503664" cy="30777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a:t>86.6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02299" cy="3475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5231640" y="0"/>
            <a:ext cx="4002299" cy="347504"/>
          </a:xfrm>
          <a:prstGeom prst="rect">
            <a:avLst/>
          </a:prstGeom>
        </p:spPr>
        <p:txBody>
          <a:bodyPr vert="horz" lIns="92492" tIns="46246" rIns="92492" bIns="46246" rtlCol="0"/>
          <a:lstStyle>
            <a:lvl1pPr algn="r">
              <a:defRPr sz="1200"/>
            </a:lvl1pPr>
          </a:lstStyle>
          <a:p>
            <a:fld id="{62ED4EC2-EB16-4623-9D6A-81F619AB91C3}" type="datetimeFigureOut">
              <a:rPr lang="en-US" smtClean="0"/>
              <a:t>11/18/2025</a:t>
            </a:fld>
            <a:endParaRPr lang="en-US"/>
          </a:p>
        </p:txBody>
      </p:sp>
      <p:sp>
        <p:nvSpPr>
          <p:cNvPr id="4" name="Slide Image Placeholder 3"/>
          <p:cNvSpPr>
            <a:spLocks noGrp="1" noRot="1" noChangeAspect="1"/>
          </p:cNvSpPr>
          <p:nvPr>
            <p:ph type="sldImg" idx="2"/>
          </p:nvPr>
        </p:nvSpPr>
        <p:spPr>
          <a:xfrm>
            <a:off x="2300288" y="520700"/>
            <a:ext cx="4635500" cy="260667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923608" y="3301286"/>
            <a:ext cx="7388860" cy="312753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01365"/>
            <a:ext cx="4002299" cy="3475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5231640" y="6601365"/>
            <a:ext cx="4002299" cy="347504"/>
          </a:xfrm>
          <a:prstGeom prst="rect">
            <a:avLst/>
          </a:prstGeom>
        </p:spPr>
        <p:txBody>
          <a:bodyPr vert="horz" lIns="92492" tIns="46246" rIns="92492" bIns="46246" rtlCol="0" anchor="b"/>
          <a:lstStyle>
            <a:lvl1pPr algn="r">
              <a:defRPr sz="1200"/>
            </a:lvl1pPr>
          </a:lstStyle>
          <a:p>
            <a:fld id="{88229317-55BA-45B0-BDE0-0DB131ADEFA7}" type="slidenum">
              <a:rPr lang="en-US" smtClean="0"/>
              <a:t>‹#›</a:t>
            </a:fld>
            <a:endParaRPr lang="en-US"/>
          </a:p>
        </p:txBody>
      </p:sp>
    </p:spTree>
    <p:extLst>
      <p:ext uri="{BB962C8B-B14F-4D97-AF65-F5344CB8AC3E}">
        <p14:creationId xmlns:p14="http://schemas.microsoft.com/office/powerpoint/2010/main" val="177330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Including Utah Economic Council, peers in other states who do population projection work, Beth, MPOs, UDOT, Division of Water Resources</a:t>
            </a:r>
          </a:p>
        </p:txBody>
      </p:sp>
      <p:sp>
        <p:nvSpPr>
          <p:cNvPr id="4" name="Slide Number Placeholder 3"/>
          <p:cNvSpPr>
            <a:spLocks noGrp="1"/>
          </p:cNvSpPr>
          <p:nvPr>
            <p:ph type="sldNum" sz="quarter" idx="5"/>
          </p:nvPr>
        </p:nvSpPr>
        <p:spPr/>
        <p:txBody>
          <a:bodyPr/>
          <a:lstStyle/>
          <a:p>
            <a:fld id="{88229317-55BA-45B0-BDE0-0DB131ADEFA7}" type="slidenum">
              <a:rPr lang="en-US" smtClean="0"/>
              <a:t>2</a:t>
            </a:fld>
            <a:endParaRPr lang="en-US"/>
          </a:p>
        </p:txBody>
      </p:sp>
    </p:spTree>
    <p:extLst>
      <p:ext uri="{BB962C8B-B14F-4D97-AF65-F5344CB8AC3E}">
        <p14:creationId xmlns:p14="http://schemas.microsoft.com/office/powerpoint/2010/main" val="42435428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A35D5-9A7B-D7D8-144B-0A8065EDB2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BA7797-66B1-B032-50D1-890350CA6C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AF5278-9A54-D39A-9B85-DC1BDF76B5B1}"/>
              </a:ext>
            </a:extLst>
          </p:cNvPr>
          <p:cNvSpPr>
            <a:spLocks noGrp="1"/>
          </p:cNvSpPr>
          <p:nvPr>
            <p:ph type="body" idx="1"/>
          </p:nvPr>
        </p:nvSpPr>
        <p:spPr/>
        <p:txBody>
          <a:bodyPr/>
          <a:lstStyle/>
          <a:p>
            <a:r>
              <a:rPr lang="en-US" sz="1200" dirty="0"/>
              <a:t>Lower births and an older population, combined with a growing economy, lead to </a:t>
            </a:r>
            <a:r>
              <a:rPr lang="en-US" sz="1200" b="1" dirty="0"/>
              <a:t>migration playing an increased role in future growth</a:t>
            </a:r>
            <a:endParaRPr lang="en-US" dirty="0"/>
          </a:p>
        </p:txBody>
      </p:sp>
      <p:sp>
        <p:nvSpPr>
          <p:cNvPr id="4" name="Slide Number Placeholder 3">
            <a:extLst>
              <a:ext uri="{FF2B5EF4-FFF2-40B4-BE49-F238E27FC236}">
                <a16:creationId xmlns:a16="http://schemas.microsoft.com/office/drawing/2014/main" id="{3E3B78E1-0B16-6E9F-F78B-32C8073BDF38}"/>
              </a:ext>
            </a:extLst>
          </p:cNvPr>
          <p:cNvSpPr>
            <a:spLocks noGrp="1"/>
          </p:cNvSpPr>
          <p:nvPr>
            <p:ph type="sldNum" sz="quarter" idx="5"/>
          </p:nvPr>
        </p:nvSpPr>
        <p:spPr/>
        <p:txBody>
          <a:bodyPr/>
          <a:lstStyle/>
          <a:p>
            <a:fld id="{88229317-55BA-45B0-BDE0-0DB131ADEFA7}" type="slidenum">
              <a:rPr lang="en-US" smtClean="0"/>
              <a:t>12</a:t>
            </a:fld>
            <a:endParaRPr lang="en-US"/>
          </a:p>
        </p:txBody>
      </p:sp>
    </p:spTree>
    <p:extLst>
      <p:ext uri="{BB962C8B-B14F-4D97-AF65-F5344CB8AC3E}">
        <p14:creationId xmlns:p14="http://schemas.microsoft.com/office/powerpoint/2010/main" val="75286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FE338-FBD0-802F-587D-48745DAC7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09D48-4BC7-C4EE-52B9-4567B5736D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296086-89F2-9FB9-EEE7-A5136855B0A0}"/>
              </a:ext>
            </a:extLst>
          </p:cNvPr>
          <p:cNvSpPr>
            <a:spLocks noGrp="1"/>
          </p:cNvSpPr>
          <p:nvPr>
            <p:ph type="body" idx="1"/>
          </p:nvPr>
        </p:nvSpPr>
        <p:spPr/>
        <p:txBody>
          <a:bodyPr/>
          <a:lstStyle/>
          <a:p>
            <a:r>
              <a:rPr lang="en-US" sz="1200" dirty="0"/>
              <a:t>Lower births and an older population, combined with a growing economy, lead to </a:t>
            </a:r>
            <a:r>
              <a:rPr lang="en-US" sz="1200" b="1" dirty="0"/>
              <a:t>migration playing an increased role in future growth</a:t>
            </a:r>
            <a:endParaRPr lang="en-US" dirty="0"/>
          </a:p>
        </p:txBody>
      </p:sp>
      <p:sp>
        <p:nvSpPr>
          <p:cNvPr id="4" name="Slide Number Placeholder 3">
            <a:extLst>
              <a:ext uri="{FF2B5EF4-FFF2-40B4-BE49-F238E27FC236}">
                <a16:creationId xmlns:a16="http://schemas.microsoft.com/office/drawing/2014/main" id="{9FD76C86-0A7E-44A3-AB72-BA43F911BE12}"/>
              </a:ext>
            </a:extLst>
          </p:cNvPr>
          <p:cNvSpPr>
            <a:spLocks noGrp="1"/>
          </p:cNvSpPr>
          <p:nvPr>
            <p:ph type="sldNum" sz="quarter" idx="5"/>
          </p:nvPr>
        </p:nvSpPr>
        <p:spPr/>
        <p:txBody>
          <a:bodyPr/>
          <a:lstStyle/>
          <a:p>
            <a:fld id="{88229317-55BA-45B0-BDE0-0DB131ADEFA7}" type="slidenum">
              <a:rPr lang="en-US" smtClean="0"/>
              <a:t>14</a:t>
            </a:fld>
            <a:endParaRPr lang="en-US"/>
          </a:p>
        </p:txBody>
      </p:sp>
    </p:spTree>
    <p:extLst>
      <p:ext uri="{BB962C8B-B14F-4D97-AF65-F5344CB8AC3E}">
        <p14:creationId xmlns:p14="http://schemas.microsoft.com/office/powerpoint/2010/main" val="1670912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D8870-1F97-331A-F711-BE8B07649F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CD6EF-E7D6-EE8A-7BC0-62DF19057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ACC9D0-0ADE-E45F-CDE0-CB4264F474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6D203C-BAE9-0C33-0F1E-2C07CCBA0817}"/>
              </a:ext>
            </a:extLst>
          </p:cNvPr>
          <p:cNvSpPr>
            <a:spLocks noGrp="1"/>
          </p:cNvSpPr>
          <p:nvPr>
            <p:ph type="sldNum" sz="quarter" idx="5"/>
          </p:nvPr>
        </p:nvSpPr>
        <p:spPr/>
        <p:txBody>
          <a:bodyPr/>
          <a:lstStyle/>
          <a:p>
            <a:fld id="{88229317-55BA-45B0-BDE0-0DB131ADEFA7}" type="slidenum">
              <a:rPr lang="en-US" smtClean="0"/>
              <a:t>15</a:t>
            </a:fld>
            <a:endParaRPr lang="en-US"/>
          </a:p>
        </p:txBody>
      </p:sp>
    </p:spTree>
    <p:extLst>
      <p:ext uri="{BB962C8B-B14F-4D97-AF65-F5344CB8AC3E}">
        <p14:creationId xmlns:p14="http://schemas.microsoft.com/office/powerpoint/2010/main" val="1647177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C29D1-1769-1EDC-3243-B995E74B99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1C5F7D-CDD6-8918-6A26-A35B02252C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71A08A-FAA5-42FA-BF75-38C72A1808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346E9D-99D3-8A61-6456-F4494AD81BF1}"/>
              </a:ext>
            </a:extLst>
          </p:cNvPr>
          <p:cNvSpPr>
            <a:spLocks noGrp="1"/>
          </p:cNvSpPr>
          <p:nvPr>
            <p:ph type="sldNum" sz="quarter" idx="5"/>
          </p:nvPr>
        </p:nvSpPr>
        <p:spPr/>
        <p:txBody>
          <a:bodyPr/>
          <a:lstStyle/>
          <a:p>
            <a:fld id="{88229317-55BA-45B0-BDE0-0DB131ADEFA7}" type="slidenum">
              <a:rPr lang="en-US" smtClean="0"/>
              <a:t>16</a:t>
            </a:fld>
            <a:endParaRPr lang="en-US"/>
          </a:p>
        </p:txBody>
      </p:sp>
    </p:spTree>
    <p:extLst>
      <p:ext uri="{BB962C8B-B14F-4D97-AF65-F5344CB8AC3E}">
        <p14:creationId xmlns:p14="http://schemas.microsoft.com/office/powerpoint/2010/main" val="3210098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1436-4235-D5AB-1520-16197BC3A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CC7B08-F1F3-084D-C00C-E2396F0C2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9A86C-AF0F-5CDD-64E9-73B62AB57F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122298-4392-9EDB-0688-AC2DC29BD07B}"/>
              </a:ext>
            </a:extLst>
          </p:cNvPr>
          <p:cNvSpPr>
            <a:spLocks noGrp="1"/>
          </p:cNvSpPr>
          <p:nvPr>
            <p:ph type="sldNum" sz="quarter" idx="5"/>
          </p:nvPr>
        </p:nvSpPr>
        <p:spPr/>
        <p:txBody>
          <a:bodyPr/>
          <a:lstStyle/>
          <a:p>
            <a:fld id="{88229317-55BA-45B0-BDE0-0DB131ADEFA7}" type="slidenum">
              <a:rPr lang="en-US" smtClean="0"/>
              <a:t>17</a:t>
            </a:fld>
            <a:endParaRPr lang="en-US"/>
          </a:p>
        </p:txBody>
      </p:sp>
    </p:spTree>
    <p:extLst>
      <p:ext uri="{BB962C8B-B14F-4D97-AF65-F5344CB8AC3E}">
        <p14:creationId xmlns:p14="http://schemas.microsoft.com/office/powerpoint/2010/main" val="1000754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A1CCD-4020-EE58-3623-4E8C37AC0A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E12B8-6D88-6E37-B2B8-EF62478AAF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6BCDBD-DDE9-757C-FD86-FF2570E265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7C3176-AB37-164D-1D92-EF65AB07230B}"/>
              </a:ext>
            </a:extLst>
          </p:cNvPr>
          <p:cNvSpPr>
            <a:spLocks noGrp="1"/>
          </p:cNvSpPr>
          <p:nvPr>
            <p:ph type="sldNum" sz="quarter" idx="5"/>
          </p:nvPr>
        </p:nvSpPr>
        <p:spPr/>
        <p:txBody>
          <a:bodyPr/>
          <a:lstStyle/>
          <a:p>
            <a:fld id="{88229317-55BA-45B0-BDE0-0DB131ADEFA7}" type="slidenum">
              <a:rPr lang="en-US" smtClean="0"/>
              <a:t>18</a:t>
            </a:fld>
            <a:endParaRPr lang="en-US"/>
          </a:p>
        </p:txBody>
      </p:sp>
    </p:spTree>
    <p:extLst>
      <p:ext uri="{BB962C8B-B14F-4D97-AF65-F5344CB8AC3E}">
        <p14:creationId xmlns:p14="http://schemas.microsoft.com/office/powerpoint/2010/main" val="532341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25AC7-9501-A67C-C6A1-A6B335E22E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731387-EAA8-44CE-B2C1-D4D89257EA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7FA424-0027-7CB7-25E9-BC2F2B0373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B5485E-268A-9CEC-9DB7-B691B07D998B}"/>
              </a:ext>
            </a:extLst>
          </p:cNvPr>
          <p:cNvSpPr>
            <a:spLocks noGrp="1"/>
          </p:cNvSpPr>
          <p:nvPr>
            <p:ph type="sldNum" sz="quarter" idx="5"/>
          </p:nvPr>
        </p:nvSpPr>
        <p:spPr/>
        <p:txBody>
          <a:bodyPr/>
          <a:lstStyle/>
          <a:p>
            <a:fld id="{88229317-55BA-45B0-BDE0-0DB131ADEFA7}" type="slidenum">
              <a:rPr lang="en-US" smtClean="0"/>
              <a:t>19</a:t>
            </a:fld>
            <a:endParaRPr lang="en-US"/>
          </a:p>
        </p:txBody>
      </p:sp>
    </p:spTree>
    <p:extLst>
      <p:ext uri="{BB962C8B-B14F-4D97-AF65-F5344CB8AC3E}">
        <p14:creationId xmlns:p14="http://schemas.microsoft.com/office/powerpoint/2010/main" val="3576510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8EF64-60D5-6396-EE63-822D5FE95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C57DBD-9F64-6DA0-CECD-B4CA20174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8E0B1E-94B2-EA11-12F8-FC9F112E0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B517EA-0996-6F67-2D9E-41737EA471DE}"/>
              </a:ext>
            </a:extLst>
          </p:cNvPr>
          <p:cNvSpPr>
            <a:spLocks noGrp="1"/>
          </p:cNvSpPr>
          <p:nvPr>
            <p:ph type="sldNum" sz="quarter" idx="5"/>
          </p:nvPr>
        </p:nvSpPr>
        <p:spPr/>
        <p:txBody>
          <a:bodyPr/>
          <a:lstStyle/>
          <a:p>
            <a:fld id="{88229317-55BA-45B0-BDE0-0DB131ADEFA7}" type="slidenum">
              <a:rPr lang="en-US" smtClean="0"/>
              <a:t>20</a:t>
            </a:fld>
            <a:endParaRPr lang="en-US"/>
          </a:p>
        </p:txBody>
      </p:sp>
    </p:spTree>
    <p:extLst>
      <p:ext uri="{BB962C8B-B14F-4D97-AF65-F5344CB8AC3E}">
        <p14:creationId xmlns:p14="http://schemas.microsoft.com/office/powerpoint/2010/main" val="30755429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97C2F-4DDA-B1CB-F0BE-2985C92E9F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A0BBB3-360C-E8CE-EDAC-76EF13F3D5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19363-07BC-996D-8D01-7AFB871C5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D99338-4D25-23EB-72B8-6730D463FB6B}"/>
              </a:ext>
            </a:extLst>
          </p:cNvPr>
          <p:cNvSpPr>
            <a:spLocks noGrp="1"/>
          </p:cNvSpPr>
          <p:nvPr>
            <p:ph type="sldNum" sz="quarter" idx="5"/>
          </p:nvPr>
        </p:nvSpPr>
        <p:spPr/>
        <p:txBody>
          <a:bodyPr/>
          <a:lstStyle/>
          <a:p>
            <a:fld id="{88229317-55BA-45B0-BDE0-0DB131ADEFA7}" type="slidenum">
              <a:rPr lang="en-US" smtClean="0"/>
              <a:t>21</a:t>
            </a:fld>
            <a:endParaRPr lang="en-US"/>
          </a:p>
        </p:txBody>
      </p:sp>
    </p:spTree>
    <p:extLst>
      <p:ext uri="{BB962C8B-B14F-4D97-AF65-F5344CB8AC3E}">
        <p14:creationId xmlns:p14="http://schemas.microsoft.com/office/powerpoint/2010/main" val="1588789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FB24C-929D-026B-8540-6D956E4146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87868E-FD59-2E64-E745-A16724203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737A3-B7B3-1183-F7BC-5BC68A5A46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C8F330-D6F7-2104-4D5F-14E23ED24EBE}"/>
              </a:ext>
            </a:extLst>
          </p:cNvPr>
          <p:cNvSpPr>
            <a:spLocks noGrp="1"/>
          </p:cNvSpPr>
          <p:nvPr>
            <p:ph type="sldNum" sz="quarter" idx="5"/>
          </p:nvPr>
        </p:nvSpPr>
        <p:spPr/>
        <p:txBody>
          <a:bodyPr/>
          <a:lstStyle/>
          <a:p>
            <a:fld id="{88229317-55BA-45B0-BDE0-0DB131ADEFA7}" type="slidenum">
              <a:rPr lang="en-US" smtClean="0"/>
              <a:t>3</a:t>
            </a:fld>
            <a:endParaRPr lang="en-US"/>
          </a:p>
        </p:txBody>
      </p:sp>
    </p:spTree>
    <p:extLst>
      <p:ext uri="{BB962C8B-B14F-4D97-AF65-F5344CB8AC3E}">
        <p14:creationId xmlns:p14="http://schemas.microsoft.com/office/powerpoint/2010/main" val="68318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D5710-3984-538A-316B-A965817CC2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C4776B-3F3A-56B4-9559-16B06D61C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8D9B31-F741-0A0E-3EF1-EDF5C9FBED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D84A61-80F1-C903-3E41-600C3F39D6F7}"/>
              </a:ext>
            </a:extLst>
          </p:cNvPr>
          <p:cNvSpPr>
            <a:spLocks noGrp="1"/>
          </p:cNvSpPr>
          <p:nvPr>
            <p:ph type="sldNum" sz="quarter" idx="5"/>
          </p:nvPr>
        </p:nvSpPr>
        <p:spPr/>
        <p:txBody>
          <a:bodyPr/>
          <a:lstStyle/>
          <a:p>
            <a:fld id="{88229317-55BA-45B0-BDE0-0DB131ADEFA7}" type="slidenum">
              <a:rPr lang="en-US" smtClean="0"/>
              <a:t>4</a:t>
            </a:fld>
            <a:endParaRPr lang="en-US"/>
          </a:p>
        </p:txBody>
      </p:sp>
    </p:spTree>
    <p:extLst>
      <p:ext uri="{BB962C8B-B14F-4D97-AF65-F5344CB8AC3E}">
        <p14:creationId xmlns:p14="http://schemas.microsoft.com/office/powerpoint/2010/main" val="1797276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3D1D9-718F-7E91-E46F-7D43EA7EA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7B133A-0E37-313F-CA76-4A7A34144C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412A5-F180-AF56-4CC3-55A9663972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755799-FB24-633D-07B7-7150B353A5A0}"/>
              </a:ext>
            </a:extLst>
          </p:cNvPr>
          <p:cNvSpPr>
            <a:spLocks noGrp="1"/>
          </p:cNvSpPr>
          <p:nvPr>
            <p:ph type="sldNum" sz="quarter" idx="5"/>
          </p:nvPr>
        </p:nvSpPr>
        <p:spPr/>
        <p:txBody>
          <a:bodyPr/>
          <a:lstStyle/>
          <a:p>
            <a:fld id="{88229317-55BA-45B0-BDE0-0DB131ADEFA7}" type="slidenum">
              <a:rPr lang="en-US" smtClean="0"/>
              <a:t>5</a:t>
            </a:fld>
            <a:endParaRPr lang="en-US"/>
          </a:p>
        </p:txBody>
      </p:sp>
    </p:spTree>
    <p:extLst>
      <p:ext uri="{BB962C8B-B14F-4D97-AF65-F5344CB8AC3E}">
        <p14:creationId xmlns:p14="http://schemas.microsoft.com/office/powerpoint/2010/main" val="649737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9ADF4-2776-E024-515F-1581CF7728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CFE74-ACCB-51AB-A579-49EF98094B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5A56B-02CA-2DEF-D4E7-F0E1A34954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680F31-46C4-42B9-402E-47503F45DF87}"/>
              </a:ext>
            </a:extLst>
          </p:cNvPr>
          <p:cNvSpPr>
            <a:spLocks noGrp="1"/>
          </p:cNvSpPr>
          <p:nvPr>
            <p:ph type="sldNum" sz="quarter" idx="5"/>
          </p:nvPr>
        </p:nvSpPr>
        <p:spPr/>
        <p:txBody>
          <a:bodyPr/>
          <a:lstStyle/>
          <a:p>
            <a:fld id="{88229317-55BA-45B0-BDE0-0DB131ADEFA7}" type="slidenum">
              <a:rPr lang="en-US" smtClean="0"/>
              <a:t>6</a:t>
            </a:fld>
            <a:endParaRPr lang="en-US"/>
          </a:p>
        </p:txBody>
      </p:sp>
    </p:spTree>
    <p:extLst>
      <p:ext uri="{BB962C8B-B14F-4D97-AF65-F5344CB8AC3E}">
        <p14:creationId xmlns:p14="http://schemas.microsoft.com/office/powerpoint/2010/main" val="1441155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F438D-4F0B-D3CE-3DAC-A8AF7EE97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8B67AA-2673-834D-78BA-17A2392325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8AA595-5057-F77C-AC01-01CD66881E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AE5F15-031A-0ABA-48EB-FBAD78A0D188}"/>
              </a:ext>
            </a:extLst>
          </p:cNvPr>
          <p:cNvSpPr>
            <a:spLocks noGrp="1"/>
          </p:cNvSpPr>
          <p:nvPr>
            <p:ph type="sldNum" sz="quarter" idx="5"/>
          </p:nvPr>
        </p:nvSpPr>
        <p:spPr/>
        <p:txBody>
          <a:bodyPr/>
          <a:lstStyle/>
          <a:p>
            <a:fld id="{88229317-55BA-45B0-BDE0-0DB131ADEFA7}" type="slidenum">
              <a:rPr lang="en-US" smtClean="0"/>
              <a:t>7</a:t>
            </a:fld>
            <a:endParaRPr lang="en-US"/>
          </a:p>
        </p:txBody>
      </p:sp>
    </p:spTree>
    <p:extLst>
      <p:ext uri="{BB962C8B-B14F-4D97-AF65-F5344CB8AC3E}">
        <p14:creationId xmlns:p14="http://schemas.microsoft.com/office/powerpoint/2010/main" val="3184314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C4885-36E8-01E7-AE3E-FD14577EC8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623AE-2F99-90B8-FAC5-F7878F473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463B88-A55A-3BAD-870A-7042DECC1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BA4495-BD3C-07A3-6C00-79A1545C7597}"/>
              </a:ext>
            </a:extLst>
          </p:cNvPr>
          <p:cNvSpPr>
            <a:spLocks noGrp="1"/>
          </p:cNvSpPr>
          <p:nvPr>
            <p:ph type="sldNum" sz="quarter" idx="5"/>
          </p:nvPr>
        </p:nvSpPr>
        <p:spPr/>
        <p:txBody>
          <a:bodyPr/>
          <a:lstStyle/>
          <a:p>
            <a:fld id="{88229317-55BA-45B0-BDE0-0DB131ADEFA7}" type="slidenum">
              <a:rPr lang="en-US" smtClean="0"/>
              <a:t>9</a:t>
            </a:fld>
            <a:endParaRPr lang="en-US"/>
          </a:p>
        </p:txBody>
      </p:sp>
    </p:spTree>
    <p:extLst>
      <p:ext uri="{BB962C8B-B14F-4D97-AF65-F5344CB8AC3E}">
        <p14:creationId xmlns:p14="http://schemas.microsoft.com/office/powerpoint/2010/main" val="462837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229317-55BA-45B0-BDE0-0DB131ADEFA7}" type="slidenum">
              <a:rPr lang="en-US" smtClean="0"/>
              <a:t>10</a:t>
            </a:fld>
            <a:endParaRPr lang="en-US"/>
          </a:p>
        </p:txBody>
      </p:sp>
    </p:spTree>
    <p:extLst>
      <p:ext uri="{BB962C8B-B14F-4D97-AF65-F5344CB8AC3E}">
        <p14:creationId xmlns:p14="http://schemas.microsoft.com/office/powerpoint/2010/main" val="811917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229317-55BA-45B0-BDE0-0DB131ADEFA7}" type="slidenum">
              <a:rPr lang="en-US" smtClean="0"/>
              <a:t>11</a:t>
            </a:fld>
            <a:endParaRPr lang="en-US"/>
          </a:p>
        </p:txBody>
      </p:sp>
    </p:spTree>
    <p:extLst>
      <p:ext uri="{BB962C8B-B14F-4D97-AF65-F5344CB8AC3E}">
        <p14:creationId xmlns:p14="http://schemas.microsoft.com/office/powerpoint/2010/main" val="1118772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A63B3B5-11C6-40B1-859D-15FC5B61287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2739064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63B3B5-11C6-40B1-859D-15FC5B61287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2934451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63B3B5-11C6-40B1-859D-15FC5B61287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853320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63B3B5-11C6-40B1-859D-15FC5B61287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469572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63B3B5-11C6-40B1-859D-15FC5B61287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2494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63B3B5-11C6-40B1-859D-15FC5B61287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3462241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63B3B5-11C6-40B1-859D-15FC5B61287D}"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493927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63B3B5-11C6-40B1-859D-15FC5B61287D}"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1927600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3B3B5-11C6-40B1-859D-15FC5B61287D}"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317421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63B3B5-11C6-40B1-859D-15FC5B61287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4220790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63B3B5-11C6-40B1-859D-15FC5B61287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40CE2-FBEA-40A2-B049-0962A466ADE8}" type="slidenum">
              <a:rPr lang="en-US" smtClean="0"/>
              <a:t>‹#›</a:t>
            </a:fld>
            <a:endParaRPr lang="en-US"/>
          </a:p>
        </p:txBody>
      </p:sp>
    </p:spTree>
    <p:extLst>
      <p:ext uri="{BB962C8B-B14F-4D97-AF65-F5344CB8AC3E}">
        <p14:creationId xmlns:p14="http://schemas.microsoft.com/office/powerpoint/2010/main" val="319232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A63B3B5-11C6-40B1-859D-15FC5B61287D}" type="datetimeFigureOut">
              <a:rPr lang="en-US" smtClean="0"/>
              <a:t>11/18/2025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F440CE2-FBEA-40A2-B049-0962A466ADE8}" type="slidenum">
              <a:rPr lang="en-US" smtClean="0"/>
              <a:t>‹#›</a:t>
            </a:fld>
            <a:endParaRPr lang="en-US"/>
          </a:p>
        </p:txBody>
      </p:sp>
    </p:spTree>
    <p:extLst>
      <p:ext uri="{BB962C8B-B14F-4D97-AF65-F5344CB8AC3E}">
        <p14:creationId xmlns:p14="http://schemas.microsoft.com/office/powerpoint/2010/main" val="294190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76951" y="339154"/>
            <a:ext cx="3347505" cy="93719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453" y="4283045"/>
            <a:ext cx="7499604" cy="661729"/>
          </a:xfrm>
          <a:prstGeom prst="rect">
            <a:avLst/>
          </a:prstGeom>
        </p:spPr>
      </p:pic>
      <p:sp>
        <p:nvSpPr>
          <p:cNvPr id="2" name="TextBox 1">
            <a:extLst>
              <a:ext uri="{FF2B5EF4-FFF2-40B4-BE49-F238E27FC236}">
                <a16:creationId xmlns:a16="http://schemas.microsoft.com/office/drawing/2014/main" id="{FA2341AB-B49B-C294-AD6A-16AD84EBEA76}"/>
              </a:ext>
            </a:extLst>
          </p:cNvPr>
          <p:cNvSpPr txBox="1"/>
          <p:nvPr/>
        </p:nvSpPr>
        <p:spPr>
          <a:xfrm>
            <a:off x="1024826" y="1612085"/>
            <a:ext cx="7110857" cy="1354217"/>
          </a:xfrm>
          <a:prstGeom prst="rect">
            <a:avLst/>
          </a:prstGeom>
          <a:noFill/>
        </p:spPr>
        <p:txBody>
          <a:bodyPr wrap="square" rtlCol="0">
            <a:spAutoFit/>
          </a:bodyPr>
          <a:lstStyle/>
          <a:p>
            <a:pPr algn="ctr"/>
            <a:r>
              <a:rPr lang="en-US" sz="5400" b="1" dirty="0"/>
              <a:t>Utah 2065</a:t>
            </a:r>
          </a:p>
          <a:p>
            <a:pPr algn="ctr"/>
            <a:r>
              <a:rPr lang="en-US" sz="2800" i="1" dirty="0"/>
              <a:t>A Story of Growth and Change</a:t>
            </a:r>
          </a:p>
        </p:txBody>
      </p:sp>
      <p:sp>
        <p:nvSpPr>
          <p:cNvPr id="5" name="TextBox 4">
            <a:extLst>
              <a:ext uri="{FF2B5EF4-FFF2-40B4-BE49-F238E27FC236}">
                <a16:creationId xmlns:a16="http://schemas.microsoft.com/office/drawing/2014/main" id="{02695778-6014-DA3C-64C0-9BD44EA2CC3C}"/>
              </a:ext>
            </a:extLst>
          </p:cNvPr>
          <p:cNvSpPr txBox="1"/>
          <p:nvPr/>
        </p:nvSpPr>
        <p:spPr>
          <a:xfrm>
            <a:off x="3048000" y="3714750"/>
            <a:ext cx="3048000" cy="369332"/>
          </a:xfrm>
          <a:prstGeom prst="rect">
            <a:avLst/>
          </a:prstGeom>
          <a:noFill/>
        </p:spPr>
        <p:txBody>
          <a:bodyPr wrap="square" rtlCol="0">
            <a:spAutoFit/>
          </a:bodyPr>
          <a:lstStyle/>
          <a:p>
            <a:pPr algn="ctr"/>
            <a:r>
              <a:rPr lang="en-US" dirty="0"/>
              <a:t>November 2025</a:t>
            </a:r>
          </a:p>
        </p:txBody>
      </p:sp>
    </p:spTree>
    <p:extLst>
      <p:ext uri="{BB962C8B-B14F-4D97-AF65-F5344CB8AC3E}">
        <p14:creationId xmlns:p14="http://schemas.microsoft.com/office/powerpoint/2010/main" val="199713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867DDCC-9D4D-BFA3-4565-46AE2377920E}"/>
              </a:ext>
            </a:extLst>
          </p:cNvPr>
          <p:cNvPicPr>
            <a:picLocks noChangeAspect="1"/>
          </p:cNvPicPr>
          <p:nvPr/>
        </p:nvPicPr>
        <p:blipFill>
          <a:blip r:embed="rId3"/>
          <a:stretch>
            <a:fillRect/>
          </a:stretch>
        </p:blipFill>
        <p:spPr>
          <a:xfrm>
            <a:off x="3101216" y="133350"/>
            <a:ext cx="6128203" cy="4750090"/>
          </a:xfrm>
          <a:prstGeom prst="rect">
            <a:avLst/>
          </a:prstGeom>
        </p:spPr>
      </p:pic>
      <p:pic>
        <p:nvPicPr>
          <p:cNvPr id="4" name="Picture 3">
            <a:extLst>
              <a:ext uri="{FF2B5EF4-FFF2-40B4-BE49-F238E27FC236}">
                <a16:creationId xmlns:a16="http://schemas.microsoft.com/office/drawing/2014/main" id="{DE69A694-D497-7041-AEDD-680174740F99}"/>
              </a:ext>
            </a:extLst>
          </p:cNvPr>
          <p:cNvPicPr>
            <a:picLocks noChangeAspect="1"/>
          </p:cNvPicPr>
          <p:nvPr/>
        </p:nvPicPr>
        <p:blipFill>
          <a:blip r:embed="rId4"/>
          <a:stretch>
            <a:fillRect/>
          </a:stretch>
        </p:blipFill>
        <p:spPr>
          <a:xfrm>
            <a:off x="21131" y="4731545"/>
            <a:ext cx="9067800" cy="342181"/>
          </a:xfrm>
          <a:prstGeom prst="rect">
            <a:avLst/>
          </a:prstGeom>
        </p:spPr>
      </p:pic>
      <p:graphicFrame>
        <p:nvGraphicFramePr>
          <p:cNvPr id="10" name="Table 9">
            <a:extLst>
              <a:ext uri="{FF2B5EF4-FFF2-40B4-BE49-F238E27FC236}">
                <a16:creationId xmlns:a16="http://schemas.microsoft.com/office/drawing/2014/main" id="{E4CB2D88-B588-8748-FEBC-3341BDEC3E93}"/>
              </a:ext>
            </a:extLst>
          </p:cNvPr>
          <p:cNvGraphicFramePr>
            <a:graphicFrameLocks noGrp="1"/>
          </p:cNvGraphicFramePr>
          <p:nvPr>
            <p:extLst>
              <p:ext uri="{D42A27DB-BD31-4B8C-83A1-F6EECF244321}">
                <p14:modId xmlns:p14="http://schemas.microsoft.com/office/powerpoint/2010/main" val="2859610741"/>
              </p:ext>
            </p:extLst>
          </p:nvPr>
        </p:nvGraphicFramePr>
        <p:xfrm>
          <a:off x="151727" y="4226964"/>
          <a:ext cx="2841877" cy="373380"/>
        </p:xfrm>
        <a:graphic>
          <a:graphicData uri="http://schemas.openxmlformats.org/drawingml/2006/table">
            <a:tbl>
              <a:tblPr>
                <a:tableStyleId>{5C22544A-7EE6-4342-B048-85BDC9FD1C3A}</a:tableStyleId>
              </a:tblPr>
              <a:tblGrid>
                <a:gridCol w="2841877">
                  <a:extLst>
                    <a:ext uri="{9D8B030D-6E8A-4147-A177-3AD203B41FA5}">
                      <a16:colId xmlns:a16="http://schemas.microsoft.com/office/drawing/2014/main" val="288464556"/>
                    </a:ext>
                  </a:extLst>
                </a:gridCol>
              </a:tblGrid>
              <a:tr h="205979">
                <a:tc>
                  <a:txBody>
                    <a:bodyPr/>
                    <a:lstStyle/>
                    <a:p>
                      <a:pPr algn="l" fontAlgn="ctr">
                        <a:buNone/>
                      </a:pPr>
                      <a:r>
                        <a:rPr lang="en-US" sz="800" u="none" strike="noStrike" dirty="0">
                          <a:effectLst/>
                        </a:rPr>
                        <a:t>Source: Kem C. Gardner Policy Institute,  2025-2065 Projections; and calculations and extrapolations based on U.S. projections by the U.S. Census Bureau and S&amp;P Global Insight.</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graphicFrame>
        <p:nvGraphicFramePr>
          <p:cNvPr id="11" name="Table 10">
            <a:extLst>
              <a:ext uri="{FF2B5EF4-FFF2-40B4-BE49-F238E27FC236}">
                <a16:creationId xmlns:a16="http://schemas.microsoft.com/office/drawing/2014/main" id="{E3C8606B-9DE2-A881-1F26-9880A0307C1F}"/>
              </a:ext>
            </a:extLst>
          </p:cNvPr>
          <p:cNvGraphicFramePr>
            <a:graphicFrameLocks noGrp="1"/>
          </p:cNvGraphicFramePr>
          <p:nvPr>
            <p:extLst>
              <p:ext uri="{D42A27DB-BD31-4B8C-83A1-F6EECF244321}">
                <p14:modId xmlns:p14="http://schemas.microsoft.com/office/powerpoint/2010/main" val="482830602"/>
              </p:ext>
            </p:extLst>
          </p:nvPr>
        </p:nvGraphicFramePr>
        <p:xfrm>
          <a:off x="205616" y="666750"/>
          <a:ext cx="2895600" cy="692945"/>
        </p:xfrm>
        <a:graphic>
          <a:graphicData uri="http://schemas.openxmlformats.org/drawingml/2006/table">
            <a:tbl>
              <a:tblPr>
                <a:tableStyleId>{5C22544A-7EE6-4342-B048-85BDC9FD1C3A}</a:tableStyleId>
              </a:tblPr>
              <a:tblGrid>
                <a:gridCol w="2895600">
                  <a:extLst>
                    <a:ext uri="{9D8B030D-6E8A-4147-A177-3AD203B41FA5}">
                      <a16:colId xmlns:a16="http://schemas.microsoft.com/office/drawing/2014/main" val="1122456911"/>
                    </a:ext>
                  </a:extLst>
                </a:gridCol>
              </a:tblGrid>
              <a:tr h="692945">
                <a:tc>
                  <a:txBody>
                    <a:bodyPr/>
                    <a:lstStyle/>
                    <a:p>
                      <a:pPr algn="l" fontAlgn="b">
                        <a:buNone/>
                      </a:pPr>
                      <a:r>
                        <a:rPr lang="en-US" sz="2000" b="1" i="0" u="none" strike="noStrike" dirty="0">
                          <a:effectLst/>
                        </a:rPr>
                        <a:t>Projected Average Annual Rate of Change, 2025-2065</a:t>
                      </a:r>
                      <a:endParaRPr lang="en-US" sz="2000" b="1"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678528520"/>
                  </a:ext>
                </a:extLst>
              </a:tr>
            </a:tbl>
          </a:graphicData>
        </a:graphic>
      </p:graphicFrame>
    </p:spTree>
    <p:extLst>
      <p:ext uri="{BB962C8B-B14F-4D97-AF65-F5344CB8AC3E}">
        <p14:creationId xmlns:p14="http://schemas.microsoft.com/office/powerpoint/2010/main" val="4051868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53B61-6F71-DCCC-64DF-E1D571131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D16EA-00E2-E7E9-41F2-6707973AFD80}"/>
              </a:ext>
            </a:extLst>
          </p:cNvPr>
          <p:cNvSpPr>
            <a:spLocks noGrp="1"/>
          </p:cNvSpPr>
          <p:nvPr>
            <p:ph type="title"/>
          </p:nvPr>
        </p:nvSpPr>
        <p:spPr>
          <a:xfrm>
            <a:off x="457200" y="120650"/>
            <a:ext cx="8229600" cy="857250"/>
          </a:xfrm>
        </p:spPr>
        <p:txBody>
          <a:bodyPr/>
          <a:lstStyle/>
          <a:p>
            <a:r>
              <a:rPr lang="en-US" b="1" dirty="0"/>
              <a:t>Utah Population Growth Rates</a:t>
            </a:r>
          </a:p>
        </p:txBody>
      </p:sp>
      <p:graphicFrame>
        <p:nvGraphicFramePr>
          <p:cNvPr id="4" name="Content Placeholder 3">
            <a:extLst>
              <a:ext uri="{FF2B5EF4-FFF2-40B4-BE49-F238E27FC236}">
                <a16:creationId xmlns:a16="http://schemas.microsoft.com/office/drawing/2014/main" id="{9A803299-7936-2966-C9C2-F33B5FD4AD62}"/>
              </a:ext>
            </a:extLst>
          </p:cNvPr>
          <p:cNvGraphicFramePr>
            <a:graphicFrameLocks noGrp="1"/>
          </p:cNvGraphicFramePr>
          <p:nvPr>
            <p:ph idx="1"/>
            <p:extLst>
              <p:ext uri="{D42A27DB-BD31-4B8C-83A1-F6EECF244321}">
                <p14:modId xmlns:p14="http://schemas.microsoft.com/office/powerpoint/2010/main" val="1517752714"/>
              </p:ext>
            </p:extLst>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BDA65172-F66E-2FBE-3F62-67EE1369006B}"/>
              </a:ext>
            </a:extLst>
          </p:cNvPr>
          <p:cNvPicPr>
            <a:picLocks noChangeAspect="1"/>
          </p:cNvPicPr>
          <p:nvPr/>
        </p:nvPicPr>
        <p:blipFill>
          <a:blip r:embed="rId4"/>
          <a:stretch>
            <a:fillRect/>
          </a:stretch>
        </p:blipFill>
        <p:spPr>
          <a:xfrm>
            <a:off x="21131" y="4731545"/>
            <a:ext cx="9067800" cy="342181"/>
          </a:xfrm>
          <a:prstGeom prst="rect">
            <a:avLst/>
          </a:prstGeom>
        </p:spPr>
      </p:pic>
      <p:sp>
        <p:nvSpPr>
          <p:cNvPr id="3" name="TextBox 2">
            <a:extLst>
              <a:ext uri="{FF2B5EF4-FFF2-40B4-BE49-F238E27FC236}">
                <a16:creationId xmlns:a16="http://schemas.microsoft.com/office/drawing/2014/main" id="{C8407D0E-7C52-957E-94F1-FDE84C544340}"/>
              </a:ext>
            </a:extLst>
          </p:cNvPr>
          <p:cNvSpPr txBox="1"/>
          <p:nvPr/>
        </p:nvSpPr>
        <p:spPr>
          <a:xfrm>
            <a:off x="2488897" y="762158"/>
            <a:ext cx="4166205" cy="369332"/>
          </a:xfrm>
          <a:prstGeom prst="rect">
            <a:avLst/>
          </a:prstGeom>
          <a:noFill/>
        </p:spPr>
        <p:txBody>
          <a:bodyPr wrap="none" rtlCol="0">
            <a:spAutoFit/>
          </a:bodyPr>
          <a:lstStyle/>
          <a:p>
            <a:r>
              <a:rPr lang="en-US" i="1" dirty="0"/>
              <a:t>Annual Average Rate of Change by Decade</a:t>
            </a:r>
          </a:p>
        </p:txBody>
      </p:sp>
    </p:spTree>
    <p:extLst>
      <p:ext uri="{BB962C8B-B14F-4D97-AF65-F5344CB8AC3E}">
        <p14:creationId xmlns:p14="http://schemas.microsoft.com/office/powerpoint/2010/main" val="80289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C71E8-1DB0-2D59-B75B-C8897930281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95ECF12-BA19-01CA-2644-15AEEF81193F}"/>
              </a:ext>
            </a:extLst>
          </p:cNvPr>
          <p:cNvPicPr>
            <a:picLocks noChangeAspect="1"/>
          </p:cNvPicPr>
          <p:nvPr/>
        </p:nvPicPr>
        <p:blipFill>
          <a:blip r:embed="rId3"/>
          <a:stretch>
            <a:fillRect/>
          </a:stretch>
        </p:blipFill>
        <p:spPr>
          <a:xfrm>
            <a:off x="21131" y="4731545"/>
            <a:ext cx="9067800" cy="342181"/>
          </a:xfrm>
          <a:prstGeom prst="rect">
            <a:avLst/>
          </a:prstGeom>
        </p:spPr>
      </p:pic>
      <p:pic>
        <p:nvPicPr>
          <p:cNvPr id="5" name="Picture 4">
            <a:extLst>
              <a:ext uri="{FF2B5EF4-FFF2-40B4-BE49-F238E27FC236}">
                <a16:creationId xmlns:a16="http://schemas.microsoft.com/office/drawing/2014/main" id="{B245D659-28A9-4D8E-8F6D-E0FBC5256CFA}"/>
              </a:ext>
            </a:extLst>
          </p:cNvPr>
          <p:cNvPicPr>
            <a:picLocks noChangeAspect="1"/>
          </p:cNvPicPr>
          <p:nvPr/>
        </p:nvPicPr>
        <p:blipFill>
          <a:blip r:embed="rId4"/>
          <a:stretch>
            <a:fillRect/>
          </a:stretch>
        </p:blipFill>
        <p:spPr>
          <a:xfrm>
            <a:off x="981471" y="654661"/>
            <a:ext cx="7181058" cy="3898289"/>
          </a:xfrm>
          <a:prstGeom prst="rect">
            <a:avLst/>
          </a:prstGeom>
        </p:spPr>
      </p:pic>
      <p:sp>
        <p:nvSpPr>
          <p:cNvPr id="3" name="Title 1">
            <a:extLst>
              <a:ext uri="{FF2B5EF4-FFF2-40B4-BE49-F238E27FC236}">
                <a16:creationId xmlns:a16="http://schemas.microsoft.com/office/drawing/2014/main" id="{3FD8A3E5-8719-1D3D-C75B-C901F905A1F3}"/>
              </a:ext>
            </a:extLst>
          </p:cNvPr>
          <p:cNvSpPr txBox="1">
            <a:spLocks/>
          </p:cNvSpPr>
          <p:nvPr/>
        </p:nvSpPr>
        <p:spPr>
          <a:xfrm>
            <a:off x="440231" y="-95250"/>
            <a:ext cx="8229600" cy="8572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Projected Utah Components of Change</a:t>
            </a:r>
          </a:p>
        </p:txBody>
      </p:sp>
      <p:graphicFrame>
        <p:nvGraphicFramePr>
          <p:cNvPr id="10" name="Table 9">
            <a:extLst>
              <a:ext uri="{FF2B5EF4-FFF2-40B4-BE49-F238E27FC236}">
                <a16:creationId xmlns:a16="http://schemas.microsoft.com/office/drawing/2014/main" id="{D4B8D9FB-CE9B-DE92-42AA-8D2FEA2E1D5E}"/>
              </a:ext>
            </a:extLst>
          </p:cNvPr>
          <p:cNvGraphicFramePr>
            <a:graphicFrameLocks noGrp="1"/>
          </p:cNvGraphicFramePr>
          <p:nvPr>
            <p:extLst>
              <p:ext uri="{D42A27DB-BD31-4B8C-83A1-F6EECF244321}">
                <p14:modId xmlns:p14="http://schemas.microsoft.com/office/powerpoint/2010/main" val="3076308347"/>
              </p:ext>
            </p:extLst>
          </p:nvPr>
        </p:nvGraphicFramePr>
        <p:xfrm>
          <a:off x="4724400" y="4536447"/>
          <a:ext cx="4114800" cy="205979"/>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Tree>
    <p:extLst>
      <p:ext uri="{BB962C8B-B14F-4D97-AF65-F5344CB8AC3E}">
        <p14:creationId xmlns:p14="http://schemas.microsoft.com/office/powerpoint/2010/main" val="2832590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E7F9249A-D124-4C47-B5DB-334BD9BE4A33}"/>
              </a:ext>
            </a:extLst>
          </p:cNvPr>
          <p:cNvSpPr txBox="1"/>
          <p:nvPr/>
        </p:nvSpPr>
        <p:spPr>
          <a:xfrm>
            <a:off x="5135840" y="4657932"/>
            <a:ext cx="3690434" cy="184666"/>
          </a:xfrm>
          <a:prstGeom prst="rect">
            <a:avLst/>
          </a:prstGeom>
          <a:noFill/>
        </p:spPr>
        <p:txBody>
          <a:bodyPr wrap="none" rtlCol="0">
            <a:spAutoFit/>
          </a:bodyPr>
          <a:lstStyle/>
          <a:p>
            <a:r>
              <a:rPr lang="en-US" sz="600" dirty="0"/>
              <a:t>Source: </a:t>
            </a:r>
            <a:r>
              <a:rPr lang="en-US" sz="600" dirty="0" err="1"/>
              <a:t>Kem</a:t>
            </a:r>
            <a:r>
              <a:rPr lang="en-US" sz="600" dirty="0"/>
              <a:t> C. Gardner Policy Institute, Utah Population Estimates Committee, and Utah Population Committee</a:t>
            </a:r>
          </a:p>
        </p:txBody>
      </p:sp>
      <p:grpSp>
        <p:nvGrpSpPr>
          <p:cNvPr id="12" name="Group 11">
            <a:extLst>
              <a:ext uri="{FF2B5EF4-FFF2-40B4-BE49-F238E27FC236}">
                <a16:creationId xmlns:a16="http://schemas.microsoft.com/office/drawing/2014/main" id="{44299C92-0D47-3B40-8FAC-6BAC9CCA1E8F}"/>
              </a:ext>
            </a:extLst>
          </p:cNvPr>
          <p:cNvGrpSpPr/>
          <p:nvPr/>
        </p:nvGrpSpPr>
        <p:grpSpPr>
          <a:xfrm>
            <a:off x="208074" y="4818807"/>
            <a:ext cx="8612945" cy="244891"/>
            <a:chOff x="-824316" y="6446593"/>
            <a:chExt cx="11483927" cy="326521"/>
          </a:xfrm>
        </p:grpSpPr>
        <p:sp>
          <p:nvSpPr>
            <p:cNvPr id="19" name="TextBox 18">
              <a:extLst>
                <a:ext uri="{FF2B5EF4-FFF2-40B4-BE49-F238E27FC236}">
                  <a16:creationId xmlns:a16="http://schemas.microsoft.com/office/drawing/2014/main" id="{AA9D14EE-FAD3-2D46-AC47-18AE412E7401}"/>
                </a:ext>
              </a:extLst>
            </p:cNvPr>
            <p:cNvSpPr txBox="1"/>
            <p:nvPr/>
          </p:nvSpPr>
          <p:spPr>
            <a:xfrm>
              <a:off x="-824316" y="6526893"/>
              <a:ext cx="7126275" cy="246221"/>
            </a:xfrm>
            <a:prstGeom prst="rect">
              <a:avLst/>
            </a:prstGeom>
            <a:noFill/>
          </p:spPr>
          <p:txBody>
            <a:bodyPr wrap="square" rtlCol="0">
              <a:spAutoFit/>
            </a:bodyPr>
            <a:lstStyle/>
            <a:p>
              <a:r>
                <a:rPr lang="en-US" sz="600" b="1" dirty="0" err="1">
                  <a:solidFill>
                    <a:schemeClr val="tx1">
                      <a:lumMod val="50000"/>
                      <a:lumOff val="50000"/>
                    </a:schemeClr>
                  </a:solidFill>
                  <a:latin typeface="Myriad Pro" panose="020B0503030403020204" pitchFamily="34" charset="0"/>
                </a:rPr>
                <a:t>Kem</a:t>
              </a:r>
              <a:r>
                <a:rPr lang="en-US" sz="600" b="1" dirty="0">
                  <a:solidFill>
                    <a:schemeClr val="tx1">
                      <a:lumMod val="50000"/>
                      <a:lumOff val="50000"/>
                    </a:schemeClr>
                  </a:solidFill>
                  <a:latin typeface="Myriad Pro" panose="020B0503030403020204" pitchFamily="34" charset="0"/>
                </a:rPr>
                <a:t> C. Gardner Policy Institute </a:t>
              </a:r>
            </a:p>
          </p:txBody>
        </p:sp>
        <p:sp>
          <p:nvSpPr>
            <p:cNvPr id="20" name="TextBox 19">
              <a:extLst>
                <a:ext uri="{FF2B5EF4-FFF2-40B4-BE49-F238E27FC236}">
                  <a16:creationId xmlns:a16="http://schemas.microsoft.com/office/drawing/2014/main" id="{434E14DC-250F-8D4E-9784-6309706C53C7}"/>
                </a:ext>
              </a:extLst>
            </p:cNvPr>
            <p:cNvSpPr txBox="1"/>
            <p:nvPr/>
          </p:nvSpPr>
          <p:spPr>
            <a:xfrm>
              <a:off x="2789621" y="6499828"/>
              <a:ext cx="7869990" cy="246221"/>
            </a:xfrm>
            <a:prstGeom prst="rect">
              <a:avLst/>
            </a:prstGeom>
            <a:noFill/>
          </p:spPr>
          <p:txBody>
            <a:bodyPr wrap="square" rtlCol="0">
              <a:spAutoFit/>
            </a:bodyPr>
            <a:lstStyle/>
            <a:p>
              <a:pPr algn="r"/>
              <a:r>
                <a:rPr lang="en-US" sz="600" spc="263" dirty="0">
                  <a:solidFill>
                    <a:schemeClr val="bg2">
                      <a:lumMod val="50000"/>
                    </a:schemeClr>
                  </a:solidFill>
                  <a:latin typeface="Myriad Pro" panose="020B0503030403020204" pitchFamily="34" charset="0"/>
                </a:rPr>
                <a:t>DAVID ECCLES SCHOOL OF BUSINESS    </a:t>
              </a:r>
              <a:r>
                <a:rPr lang="en-US" sz="600" spc="263" dirty="0">
                  <a:solidFill>
                    <a:srgbClr val="C00000"/>
                  </a:solidFill>
                  <a:latin typeface="Myriad Pro" panose="020B0503030403020204" pitchFamily="34" charset="0"/>
                </a:rPr>
                <a:t> UNIVERSITY OF UTAH </a:t>
              </a:r>
              <a:endParaRPr lang="en-US" sz="600" spc="263" dirty="0">
                <a:solidFill>
                  <a:schemeClr val="bg2">
                    <a:lumMod val="50000"/>
                  </a:schemeClr>
                </a:solidFill>
                <a:latin typeface="Myriad Pro" panose="020B0503030403020204" pitchFamily="34" charset="0"/>
              </a:endParaRPr>
            </a:p>
          </p:txBody>
        </p:sp>
        <p:cxnSp>
          <p:nvCxnSpPr>
            <p:cNvPr id="21" name="Straight Connector 20">
              <a:extLst>
                <a:ext uri="{FF2B5EF4-FFF2-40B4-BE49-F238E27FC236}">
                  <a16:creationId xmlns:a16="http://schemas.microsoft.com/office/drawing/2014/main" id="{2D4DC240-0801-2347-B319-6D422A2F31F0}"/>
                </a:ext>
              </a:extLst>
            </p:cNvPr>
            <p:cNvCxnSpPr>
              <a:cxnSpLocks/>
            </p:cNvCxnSpPr>
            <p:nvPr/>
          </p:nvCxnSpPr>
          <p:spPr>
            <a:xfrm flipV="1">
              <a:off x="-771547" y="6446593"/>
              <a:ext cx="11353800" cy="53235"/>
            </a:xfrm>
            <a:prstGeom prst="line">
              <a:avLst/>
            </a:prstGeom>
            <a:ln>
              <a:solidFill>
                <a:schemeClr val="tx1"/>
              </a:solidFill>
            </a:ln>
          </p:spPr>
          <p:style>
            <a:lnRef idx="1">
              <a:schemeClr val="accent3"/>
            </a:lnRef>
            <a:fillRef idx="0">
              <a:schemeClr val="accent3"/>
            </a:fillRef>
            <a:effectRef idx="0">
              <a:schemeClr val="accent3"/>
            </a:effectRef>
            <a:fontRef idx="minor">
              <a:schemeClr val="tx1"/>
            </a:fontRef>
          </p:style>
        </p:cxnSp>
        <p:cxnSp>
          <p:nvCxnSpPr>
            <p:cNvPr id="22" name="Straight Connector 21">
              <a:extLst>
                <a:ext uri="{FF2B5EF4-FFF2-40B4-BE49-F238E27FC236}">
                  <a16:creationId xmlns:a16="http://schemas.microsoft.com/office/drawing/2014/main" id="{A0C3ACF6-636D-7545-A661-00E7EAA86459}"/>
                </a:ext>
              </a:extLst>
            </p:cNvPr>
            <p:cNvCxnSpPr>
              <a:cxnSpLocks/>
            </p:cNvCxnSpPr>
            <p:nvPr/>
          </p:nvCxnSpPr>
          <p:spPr>
            <a:xfrm>
              <a:off x="8937605" y="6457822"/>
              <a:ext cx="0" cy="24912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9" name="Title 1">
            <a:extLst>
              <a:ext uri="{FF2B5EF4-FFF2-40B4-BE49-F238E27FC236}">
                <a16:creationId xmlns:a16="http://schemas.microsoft.com/office/drawing/2014/main" id="{E85BBE6F-664D-95D0-F423-3F5B9BC0ECB8}"/>
              </a:ext>
            </a:extLst>
          </p:cNvPr>
          <p:cNvSpPr>
            <a:spLocks noGrp="1"/>
          </p:cNvSpPr>
          <p:nvPr>
            <p:ph type="title"/>
          </p:nvPr>
        </p:nvSpPr>
        <p:spPr>
          <a:xfrm>
            <a:off x="76200" y="-127723"/>
            <a:ext cx="8991600" cy="857250"/>
          </a:xfrm>
        </p:spPr>
        <p:txBody>
          <a:bodyPr>
            <a:normAutofit fontScale="90000"/>
          </a:bodyPr>
          <a:lstStyle/>
          <a:p>
            <a:r>
              <a:rPr lang="en-US" sz="3600" b="1" dirty="0"/>
              <a:t>Historical and Projected Components of Change</a:t>
            </a:r>
            <a:endParaRPr lang="en-US" b="1" dirty="0"/>
          </a:p>
        </p:txBody>
      </p:sp>
      <p:pic>
        <p:nvPicPr>
          <p:cNvPr id="2" name="Picture 1">
            <a:extLst>
              <a:ext uri="{FF2B5EF4-FFF2-40B4-BE49-F238E27FC236}">
                <a16:creationId xmlns:a16="http://schemas.microsoft.com/office/drawing/2014/main" id="{71D4F706-E60C-5846-5186-C8B1A98FC577}"/>
              </a:ext>
            </a:extLst>
          </p:cNvPr>
          <p:cNvPicPr>
            <a:picLocks noChangeAspect="1"/>
          </p:cNvPicPr>
          <p:nvPr/>
        </p:nvPicPr>
        <p:blipFill>
          <a:blip r:embed="rId2"/>
          <a:stretch>
            <a:fillRect/>
          </a:stretch>
        </p:blipFill>
        <p:spPr>
          <a:xfrm>
            <a:off x="1295400" y="669619"/>
            <a:ext cx="5846571" cy="3907875"/>
          </a:xfrm>
          <a:prstGeom prst="rect">
            <a:avLst/>
          </a:prstGeom>
        </p:spPr>
      </p:pic>
      <p:pic>
        <p:nvPicPr>
          <p:cNvPr id="7" name="Picture 6">
            <a:extLst>
              <a:ext uri="{FF2B5EF4-FFF2-40B4-BE49-F238E27FC236}">
                <a16:creationId xmlns:a16="http://schemas.microsoft.com/office/drawing/2014/main" id="{0CC32008-DCE8-2431-3DDF-C7B228E8A062}"/>
              </a:ext>
            </a:extLst>
          </p:cNvPr>
          <p:cNvPicPr>
            <a:picLocks noChangeAspect="1"/>
          </p:cNvPicPr>
          <p:nvPr/>
        </p:nvPicPr>
        <p:blipFill>
          <a:blip r:embed="rId3"/>
          <a:stretch>
            <a:fillRect/>
          </a:stretch>
        </p:blipFill>
        <p:spPr>
          <a:xfrm>
            <a:off x="7357852" y="2073658"/>
            <a:ext cx="1463167" cy="281964"/>
          </a:xfrm>
          <a:prstGeom prst="rect">
            <a:avLst/>
          </a:prstGeom>
        </p:spPr>
      </p:pic>
      <p:pic>
        <p:nvPicPr>
          <p:cNvPr id="11" name="Picture 10">
            <a:extLst>
              <a:ext uri="{FF2B5EF4-FFF2-40B4-BE49-F238E27FC236}">
                <a16:creationId xmlns:a16="http://schemas.microsoft.com/office/drawing/2014/main" id="{7FC65718-0A26-A5DF-6494-EECF8930875C}"/>
              </a:ext>
            </a:extLst>
          </p:cNvPr>
          <p:cNvPicPr>
            <a:picLocks noChangeAspect="1"/>
          </p:cNvPicPr>
          <p:nvPr/>
        </p:nvPicPr>
        <p:blipFill>
          <a:blip r:embed="rId4"/>
          <a:stretch>
            <a:fillRect/>
          </a:stretch>
        </p:blipFill>
        <p:spPr>
          <a:xfrm>
            <a:off x="7392863" y="2364044"/>
            <a:ext cx="1252748" cy="313187"/>
          </a:xfrm>
          <a:prstGeom prst="rect">
            <a:avLst/>
          </a:prstGeom>
        </p:spPr>
      </p:pic>
    </p:spTree>
    <p:extLst>
      <p:ext uri="{BB962C8B-B14F-4D97-AF65-F5344CB8AC3E}">
        <p14:creationId xmlns:p14="http://schemas.microsoft.com/office/powerpoint/2010/main" val="4011461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40B87-06E8-4E36-CCB1-913AD69660C4}"/>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840AE70-937C-D893-FA15-E35EFD45B29F}"/>
              </a:ext>
            </a:extLst>
          </p:cNvPr>
          <p:cNvPicPr>
            <a:picLocks noChangeAspect="1"/>
          </p:cNvPicPr>
          <p:nvPr/>
        </p:nvPicPr>
        <p:blipFill>
          <a:blip r:embed="rId3"/>
          <a:stretch>
            <a:fillRect/>
          </a:stretch>
        </p:blipFill>
        <p:spPr>
          <a:xfrm>
            <a:off x="3091784" y="83105"/>
            <a:ext cx="5747416" cy="4737264"/>
          </a:xfrm>
          <a:prstGeom prst="rect">
            <a:avLst/>
          </a:prstGeom>
        </p:spPr>
      </p:pic>
      <p:pic>
        <p:nvPicPr>
          <p:cNvPr id="4" name="Picture 3">
            <a:extLst>
              <a:ext uri="{FF2B5EF4-FFF2-40B4-BE49-F238E27FC236}">
                <a16:creationId xmlns:a16="http://schemas.microsoft.com/office/drawing/2014/main" id="{00D6B82C-D993-AA94-03B1-51F4D9806742}"/>
              </a:ext>
            </a:extLst>
          </p:cNvPr>
          <p:cNvPicPr>
            <a:picLocks noChangeAspect="1"/>
          </p:cNvPicPr>
          <p:nvPr/>
        </p:nvPicPr>
        <p:blipFill>
          <a:blip r:embed="rId4"/>
          <a:stretch>
            <a:fillRect/>
          </a:stretch>
        </p:blipFill>
        <p:spPr>
          <a:xfrm>
            <a:off x="21131" y="4820369"/>
            <a:ext cx="9067800" cy="342181"/>
          </a:xfrm>
          <a:prstGeom prst="rect">
            <a:avLst/>
          </a:prstGeom>
        </p:spPr>
      </p:pic>
      <p:sp>
        <p:nvSpPr>
          <p:cNvPr id="3" name="Title 1">
            <a:extLst>
              <a:ext uri="{FF2B5EF4-FFF2-40B4-BE49-F238E27FC236}">
                <a16:creationId xmlns:a16="http://schemas.microsoft.com/office/drawing/2014/main" id="{05240559-5960-9333-FEDE-44C1FAE72A08}"/>
              </a:ext>
            </a:extLst>
          </p:cNvPr>
          <p:cNvSpPr txBox="1">
            <a:spLocks/>
          </p:cNvSpPr>
          <p:nvPr/>
        </p:nvSpPr>
        <p:spPr>
          <a:xfrm>
            <a:off x="209302" y="-141498"/>
            <a:ext cx="2743200" cy="51864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Utah’s Projected Population by Age</a:t>
            </a:r>
          </a:p>
        </p:txBody>
      </p:sp>
      <p:graphicFrame>
        <p:nvGraphicFramePr>
          <p:cNvPr id="10" name="Table 9">
            <a:extLst>
              <a:ext uri="{FF2B5EF4-FFF2-40B4-BE49-F238E27FC236}">
                <a16:creationId xmlns:a16="http://schemas.microsoft.com/office/drawing/2014/main" id="{7FEFC85A-EFF8-EABB-4BD2-5E1959362E7C}"/>
              </a:ext>
            </a:extLst>
          </p:cNvPr>
          <p:cNvGraphicFramePr>
            <a:graphicFrameLocks noGrp="1"/>
          </p:cNvGraphicFramePr>
          <p:nvPr>
            <p:extLst>
              <p:ext uri="{D42A27DB-BD31-4B8C-83A1-F6EECF244321}">
                <p14:modId xmlns:p14="http://schemas.microsoft.com/office/powerpoint/2010/main" val="3030041532"/>
              </p:ext>
            </p:extLst>
          </p:nvPr>
        </p:nvGraphicFramePr>
        <p:xfrm>
          <a:off x="4849266" y="4644767"/>
          <a:ext cx="4114800" cy="205979"/>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Tree>
    <p:extLst>
      <p:ext uri="{BB962C8B-B14F-4D97-AF65-F5344CB8AC3E}">
        <p14:creationId xmlns:p14="http://schemas.microsoft.com/office/powerpoint/2010/main" val="2721705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E9DA4-1356-7DCD-1155-E89E464C43E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AFEC1EF-6789-12A1-9B2F-9668CBD70573}"/>
              </a:ext>
            </a:extLst>
          </p:cNvPr>
          <p:cNvPicPr>
            <a:picLocks noChangeAspect="1"/>
          </p:cNvPicPr>
          <p:nvPr/>
        </p:nvPicPr>
        <p:blipFill>
          <a:blip r:embed="rId3"/>
          <a:stretch>
            <a:fillRect/>
          </a:stretch>
        </p:blipFill>
        <p:spPr>
          <a:xfrm>
            <a:off x="21131" y="4731545"/>
            <a:ext cx="9067800" cy="342181"/>
          </a:xfrm>
          <a:prstGeom prst="rect">
            <a:avLst/>
          </a:prstGeom>
        </p:spPr>
      </p:pic>
      <p:pic>
        <p:nvPicPr>
          <p:cNvPr id="3" name="Picture 2">
            <a:extLst>
              <a:ext uri="{FF2B5EF4-FFF2-40B4-BE49-F238E27FC236}">
                <a16:creationId xmlns:a16="http://schemas.microsoft.com/office/drawing/2014/main" id="{97C1A980-E062-6A2B-F735-1BD80AE309A8}"/>
              </a:ext>
            </a:extLst>
          </p:cNvPr>
          <p:cNvPicPr>
            <a:picLocks noChangeAspect="1"/>
          </p:cNvPicPr>
          <p:nvPr/>
        </p:nvPicPr>
        <p:blipFill>
          <a:blip r:embed="rId4"/>
          <a:stretch>
            <a:fillRect/>
          </a:stretch>
        </p:blipFill>
        <p:spPr>
          <a:xfrm>
            <a:off x="984589" y="514350"/>
            <a:ext cx="7473611" cy="4116669"/>
          </a:xfrm>
          <a:prstGeom prst="rect">
            <a:avLst/>
          </a:prstGeom>
        </p:spPr>
      </p:pic>
      <p:sp>
        <p:nvSpPr>
          <p:cNvPr id="5" name="Title 1">
            <a:extLst>
              <a:ext uri="{FF2B5EF4-FFF2-40B4-BE49-F238E27FC236}">
                <a16:creationId xmlns:a16="http://schemas.microsoft.com/office/drawing/2014/main" id="{BC687206-5E2D-FA5A-92EC-C1D27794F765}"/>
              </a:ext>
            </a:extLst>
          </p:cNvPr>
          <p:cNvSpPr txBox="1">
            <a:spLocks/>
          </p:cNvSpPr>
          <p:nvPr/>
        </p:nvSpPr>
        <p:spPr>
          <a:xfrm>
            <a:off x="457200" y="-39631"/>
            <a:ext cx="8229600" cy="8572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t>Utah Projected Population Aged 65+</a:t>
            </a:r>
          </a:p>
        </p:txBody>
      </p:sp>
      <p:graphicFrame>
        <p:nvGraphicFramePr>
          <p:cNvPr id="10" name="Table 9">
            <a:extLst>
              <a:ext uri="{FF2B5EF4-FFF2-40B4-BE49-F238E27FC236}">
                <a16:creationId xmlns:a16="http://schemas.microsoft.com/office/drawing/2014/main" id="{195E160D-ADC3-D9DA-C373-CBA484450949}"/>
              </a:ext>
            </a:extLst>
          </p:cNvPr>
          <p:cNvGraphicFramePr>
            <a:graphicFrameLocks noGrp="1"/>
          </p:cNvGraphicFramePr>
          <p:nvPr>
            <p:extLst>
              <p:ext uri="{D42A27DB-BD31-4B8C-83A1-F6EECF244321}">
                <p14:modId xmlns:p14="http://schemas.microsoft.com/office/powerpoint/2010/main" val="3419968511"/>
              </p:ext>
            </p:extLst>
          </p:nvPr>
        </p:nvGraphicFramePr>
        <p:xfrm>
          <a:off x="4724400" y="4476750"/>
          <a:ext cx="4114800" cy="205979"/>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Tree>
    <p:extLst>
      <p:ext uri="{BB962C8B-B14F-4D97-AF65-F5344CB8AC3E}">
        <p14:creationId xmlns:p14="http://schemas.microsoft.com/office/powerpoint/2010/main" val="2877570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5E4E5-E00C-03E8-97D9-40AA6EF9C124}"/>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EEA14D7-E38E-F942-7789-95B1ACE21F78}"/>
              </a:ext>
            </a:extLst>
          </p:cNvPr>
          <p:cNvPicPr>
            <a:picLocks noChangeAspect="1"/>
          </p:cNvPicPr>
          <p:nvPr/>
        </p:nvPicPr>
        <p:blipFill>
          <a:blip r:embed="rId3"/>
          <a:stretch>
            <a:fillRect/>
          </a:stretch>
        </p:blipFill>
        <p:spPr>
          <a:xfrm>
            <a:off x="4972495" y="0"/>
            <a:ext cx="3962400" cy="4823791"/>
          </a:xfrm>
          <a:prstGeom prst="rect">
            <a:avLst/>
          </a:prstGeom>
        </p:spPr>
      </p:pic>
      <p:sp>
        <p:nvSpPr>
          <p:cNvPr id="2" name="Title 1">
            <a:extLst>
              <a:ext uri="{FF2B5EF4-FFF2-40B4-BE49-F238E27FC236}">
                <a16:creationId xmlns:a16="http://schemas.microsoft.com/office/drawing/2014/main" id="{3AAB3E2C-BC14-2FAD-42AF-AD3BD46FC186}"/>
              </a:ext>
            </a:extLst>
          </p:cNvPr>
          <p:cNvSpPr>
            <a:spLocks noGrp="1"/>
          </p:cNvSpPr>
          <p:nvPr>
            <p:ph type="title"/>
          </p:nvPr>
        </p:nvSpPr>
        <p:spPr>
          <a:xfrm>
            <a:off x="533807" y="19936"/>
            <a:ext cx="4267200" cy="4251825"/>
          </a:xfrm>
        </p:spPr>
        <p:txBody>
          <a:bodyPr>
            <a:noAutofit/>
          </a:bodyPr>
          <a:lstStyle/>
          <a:p>
            <a:pPr algn="l"/>
            <a:br>
              <a:rPr lang="en-US" sz="2800" dirty="0"/>
            </a:br>
            <a:br>
              <a:rPr lang="en-US" sz="2800" dirty="0"/>
            </a:br>
            <a:br>
              <a:rPr lang="en-US" sz="2800" dirty="0"/>
            </a:br>
            <a:r>
              <a:rPr lang="en-US" sz="2000" dirty="0"/>
              <a:t>Growth rates vary throughout the state, from 0.2% to 1.9% over the projection horizon. No county contracts.</a:t>
            </a:r>
            <a:endParaRPr lang="en-US" sz="2800" dirty="0"/>
          </a:p>
        </p:txBody>
      </p:sp>
      <p:pic>
        <p:nvPicPr>
          <p:cNvPr id="4" name="Picture 3">
            <a:extLst>
              <a:ext uri="{FF2B5EF4-FFF2-40B4-BE49-F238E27FC236}">
                <a16:creationId xmlns:a16="http://schemas.microsoft.com/office/drawing/2014/main" id="{F4F52595-96B7-59B0-769F-B16F78C00746}"/>
              </a:ext>
            </a:extLst>
          </p:cNvPr>
          <p:cNvPicPr>
            <a:picLocks noChangeAspect="1"/>
          </p:cNvPicPr>
          <p:nvPr/>
        </p:nvPicPr>
        <p:blipFill>
          <a:blip r:embed="rId4"/>
          <a:stretch>
            <a:fillRect/>
          </a:stretch>
        </p:blipFill>
        <p:spPr>
          <a:xfrm>
            <a:off x="21131" y="4820369"/>
            <a:ext cx="9067800" cy="342181"/>
          </a:xfrm>
          <a:prstGeom prst="rect">
            <a:avLst/>
          </a:prstGeom>
        </p:spPr>
      </p:pic>
      <p:graphicFrame>
        <p:nvGraphicFramePr>
          <p:cNvPr id="11" name="Table 10">
            <a:extLst>
              <a:ext uri="{FF2B5EF4-FFF2-40B4-BE49-F238E27FC236}">
                <a16:creationId xmlns:a16="http://schemas.microsoft.com/office/drawing/2014/main" id="{EC366630-9271-EFEA-51D9-702955B61D2C}"/>
              </a:ext>
            </a:extLst>
          </p:cNvPr>
          <p:cNvGraphicFramePr>
            <a:graphicFrameLocks noGrp="1"/>
          </p:cNvGraphicFramePr>
          <p:nvPr>
            <p:extLst>
              <p:ext uri="{D42A27DB-BD31-4B8C-83A1-F6EECF244321}">
                <p14:modId xmlns:p14="http://schemas.microsoft.com/office/powerpoint/2010/main" val="298854854"/>
              </p:ext>
            </p:extLst>
          </p:nvPr>
        </p:nvGraphicFramePr>
        <p:xfrm>
          <a:off x="685800" y="319709"/>
          <a:ext cx="4343400" cy="1287780"/>
        </p:xfrm>
        <a:graphic>
          <a:graphicData uri="http://schemas.openxmlformats.org/drawingml/2006/table">
            <a:tbl>
              <a:tblPr>
                <a:tableStyleId>{5C22544A-7EE6-4342-B048-85BDC9FD1C3A}</a:tableStyleId>
              </a:tblPr>
              <a:tblGrid>
                <a:gridCol w="4343400">
                  <a:extLst>
                    <a:ext uri="{9D8B030D-6E8A-4147-A177-3AD203B41FA5}">
                      <a16:colId xmlns:a16="http://schemas.microsoft.com/office/drawing/2014/main" val="1122456911"/>
                    </a:ext>
                  </a:extLst>
                </a:gridCol>
              </a:tblGrid>
              <a:tr h="416629">
                <a:tc>
                  <a:txBody>
                    <a:bodyPr/>
                    <a:lstStyle/>
                    <a:p>
                      <a:pPr algn="l" fontAlgn="b">
                        <a:buNone/>
                      </a:pPr>
                      <a:r>
                        <a:rPr lang="en-US" sz="2800" b="1" i="0" u="none" strike="noStrike" dirty="0">
                          <a:effectLst/>
                        </a:rPr>
                        <a:t>Average Annual Rate of </a:t>
                      </a:r>
                    </a:p>
                    <a:p>
                      <a:pPr algn="l" fontAlgn="b">
                        <a:buNone/>
                      </a:pPr>
                      <a:r>
                        <a:rPr lang="en-US" sz="2800" b="1" i="0" u="none" strike="noStrike" dirty="0">
                          <a:effectLst/>
                        </a:rPr>
                        <a:t>Population Change</a:t>
                      </a:r>
                    </a:p>
                    <a:p>
                      <a:pPr algn="l" fontAlgn="b">
                        <a:buNone/>
                      </a:pPr>
                      <a:r>
                        <a:rPr lang="en-US" sz="2800" b="1" i="0" u="none" strike="noStrike" dirty="0">
                          <a:effectLst/>
                        </a:rPr>
                        <a:t>2025-2065</a:t>
                      </a:r>
                      <a:endParaRPr lang="en-US" sz="2800" b="1" i="0" u="none" strike="noStrike" dirty="0">
                        <a:solidFill>
                          <a:srgbClr val="000000"/>
                        </a:solidFill>
                        <a:effectLst/>
                        <a:latin typeface="Calibri" panose="020F0502020204030204" pitchFamily="34" charset="0"/>
                      </a:endParaRPr>
                    </a:p>
                  </a:txBody>
                  <a:tcPr marL="7620" marR="7620" marT="7620" marB="0">
                    <a:noFill/>
                  </a:tcPr>
                </a:tc>
                <a:extLst>
                  <a:ext uri="{0D108BD9-81ED-4DB2-BD59-A6C34878D82A}">
                    <a16:rowId xmlns:a16="http://schemas.microsoft.com/office/drawing/2014/main" val="1678528520"/>
                  </a:ext>
                </a:extLst>
              </a:tr>
            </a:tbl>
          </a:graphicData>
        </a:graphic>
      </p:graphicFrame>
      <p:graphicFrame>
        <p:nvGraphicFramePr>
          <p:cNvPr id="10" name="Table 9">
            <a:extLst>
              <a:ext uri="{FF2B5EF4-FFF2-40B4-BE49-F238E27FC236}">
                <a16:creationId xmlns:a16="http://schemas.microsoft.com/office/drawing/2014/main" id="{39837B2C-762F-199A-FC0B-12DD4BEFEE28}"/>
              </a:ext>
            </a:extLst>
          </p:cNvPr>
          <p:cNvGraphicFramePr>
            <a:graphicFrameLocks noGrp="1"/>
          </p:cNvGraphicFramePr>
          <p:nvPr>
            <p:extLst>
              <p:ext uri="{D42A27DB-BD31-4B8C-83A1-F6EECF244321}">
                <p14:modId xmlns:p14="http://schemas.microsoft.com/office/powerpoint/2010/main" val="862985195"/>
              </p:ext>
            </p:extLst>
          </p:nvPr>
        </p:nvGraphicFramePr>
        <p:xfrm>
          <a:off x="-1160648" y="4525566"/>
          <a:ext cx="4038600" cy="205979"/>
        </p:xfrm>
        <a:graphic>
          <a:graphicData uri="http://schemas.openxmlformats.org/drawingml/2006/table">
            <a:tbl>
              <a:tblPr>
                <a:tableStyleId>{5C22544A-7EE6-4342-B048-85BDC9FD1C3A}</a:tableStyleId>
              </a:tblPr>
              <a:tblGrid>
                <a:gridCol w="40386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Tree>
    <p:extLst>
      <p:ext uri="{BB962C8B-B14F-4D97-AF65-F5344CB8AC3E}">
        <p14:creationId xmlns:p14="http://schemas.microsoft.com/office/powerpoint/2010/main" val="1472269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5505B-7ED5-BC8C-CCD5-B4D6F3D88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BD59E7-BE7A-F644-B393-59B312F6B53B}"/>
              </a:ext>
            </a:extLst>
          </p:cNvPr>
          <p:cNvSpPr>
            <a:spLocks noGrp="1"/>
          </p:cNvSpPr>
          <p:nvPr>
            <p:ph type="title"/>
          </p:nvPr>
        </p:nvSpPr>
        <p:spPr>
          <a:xfrm>
            <a:off x="228600" y="205979"/>
            <a:ext cx="8686800" cy="857250"/>
          </a:xfrm>
        </p:spPr>
        <p:txBody>
          <a:bodyPr>
            <a:normAutofit fontScale="90000"/>
          </a:bodyPr>
          <a:lstStyle/>
          <a:p>
            <a:r>
              <a:rPr lang="en-US" sz="4000" b="1" dirty="0"/>
              <a:t>Utah’s Fastest Growing Counties, 2025-2065</a:t>
            </a:r>
            <a:endParaRPr lang="en-US" i="1" dirty="0"/>
          </a:p>
        </p:txBody>
      </p:sp>
      <p:graphicFrame>
        <p:nvGraphicFramePr>
          <p:cNvPr id="4" name="Content Placeholder 3">
            <a:extLst>
              <a:ext uri="{FF2B5EF4-FFF2-40B4-BE49-F238E27FC236}">
                <a16:creationId xmlns:a16="http://schemas.microsoft.com/office/drawing/2014/main" id="{0A7A0361-2C7C-0220-C092-A876DFF8BE77}"/>
              </a:ext>
            </a:extLst>
          </p:cNvPr>
          <p:cNvGraphicFramePr>
            <a:graphicFrameLocks noGrp="1"/>
          </p:cNvGraphicFramePr>
          <p:nvPr>
            <p:ph idx="1"/>
            <p:extLst>
              <p:ext uri="{D42A27DB-BD31-4B8C-83A1-F6EECF244321}">
                <p14:modId xmlns:p14="http://schemas.microsoft.com/office/powerpoint/2010/main" val="1607685156"/>
              </p:ext>
            </p:extLst>
          </p:nvPr>
        </p:nvGraphicFramePr>
        <p:xfrm>
          <a:off x="440231" y="1051511"/>
          <a:ext cx="8229600" cy="3394075"/>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5975E120-CFFA-E678-8C3A-83370A75CD4E}"/>
              </a:ext>
            </a:extLst>
          </p:cNvPr>
          <p:cNvPicPr>
            <a:picLocks noChangeAspect="1"/>
          </p:cNvPicPr>
          <p:nvPr/>
        </p:nvPicPr>
        <p:blipFill>
          <a:blip r:embed="rId4"/>
          <a:stretch>
            <a:fillRect/>
          </a:stretch>
        </p:blipFill>
        <p:spPr>
          <a:xfrm>
            <a:off x="21131" y="4731545"/>
            <a:ext cx="9067800" cy="342181"/>
          </a:xfrm>
          <a:prstGeom prst="rect">
            <a:avLst/>
          </a:prstGeom>
        </p:spPr>
      </p:pic>
      <p:graphicFrame>
        <p:nvGraphicFramePr>
          <p:cNvPr id="3" name="Table 2">
            <a:extLst>
              <a:ext uri="{FF2B5EF4-FFF2-40B4-BE49-F238E27FC236}">
                <a16:creationId xmlns:a16="http://schemas.microsoft.com/office/drawing/2014/main" id="{6CFD56D8-A5E6-7F81-32C2-CA2A0C4DFB65}"/>
              </a:ext>
            </a:extLst>
          </p:cNvPr>
          <p:cNvGraphicFramePr>
            <a:graphicFrameLocks noGrp="1"/>
          </p:cNvGraphicFramePr>
          <p:nvPr>
            <p:extLst>
              <p:ext uri="{D42A27DB-BD31-4B8C-83A1-F6EECF244321}">
                <p14:modId xmlns:p14="http://schemas.microsoft.com/office/powerpoint/2010/main" val="2049043287"/>
              </p:ext>
            </p:extLst>
          </p:nvPr>
        </p:nvGraphicFramePr>
        <p:xfrm>
          <a:off x="4876800" y="4476750"/>
          <a:ext cx="4038600" cy="205979"/>
        </p:xfrm>
        <a:graphic>
          <a:graphicData uri="http://schemas.openxmlformats.org/drawingml/2006/table">
            <a:tbl>
              <a:tblPr>
                <a:tableStyleId>{5C22544A-7EE6-4342-B048-85BDC9FD1C3A}</a:tableStyleId>
              </a:tblPr>
              <a:tblGrid>
                <a:gridCol w="40386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
        <p:nvSpPr>
          <p:cNvPr id="6" name="TextBox 5">
            <a:extLst>
              <a:ext uri="{FF2B5EF4-FFF2-40B4-BE49-F238E27FC236}">
                <a16:creationId xmlns:a16="http://schemas.microsoft.com/office/drawing/2014/main" id="{DD73DF9B-1A1C-5F28-2C45-273DC1F7F952}"/>
              </a:ext>
            </a:extLst>
          </p:cNvPr>
          <p:cNvSpPr txBox="1"/>
          <p:nvPr/>
        </p:nvSpPr>
        <p:spPr>
          <a:xfrm>
            <a:off x="3638736" y="4307280"/>
            <a:ext cx="2476127" cy="307777"/>
          </a:xfrm>
          <a:prstGeom prst="rect">
            <a:avLst/>
          </a:prstGeom>
          <a:noFill/>
        </p:spPr>
        <p:txBody>
          <a:bodyPr wrap="none" rtlCol="0">
            <a:spAutoFit/>
          </a:bodyPr>
          <a:lstStyle/>
          <a:p>
            <a:r>
              <a:rPr lang="en-US" sz="1400" dirty="0"/>
              <a:t>Annual Average Rate of Change</a:t>
            </a:r>
          </a:p>
        </p:txBody>
      </p:sp>
    </p:spTree>
    <p:extLst>
      <p:ext uri="{BB962C8B-B14F-4D97-AF65-F5344CB8AC3E}">
        <p14:creationId xmlns:p14="http://schemas.microsoft.com/office/powerpoint/2010/main" val="2946161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B72CC-6956-FA22-28C7-4252FA14C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EC9EC1-F3ED-577B-6A76-6EC431767557}"/>
              </a:ext>
            </a:extLst>
          </p:cNvPr>
          <p:cNvSpPr>
            <a:spLocks noGrp="1"/>
          </p:cNvSpPr>
          <p:nvPr>
            <p:ph type="title"/>
          </p:nvPr>
        </p:nvSpPr>
        <p:spPr>
          <a:xfrm>
            <a:off x="406774" y="0"/>
            <a:ext cx="4267200" cy="4251825"/>
          </a:xfrm>
        </p:spPr>
        <p:txBody>
          <a:bodyPr>
            <a:noAutofit/>
          </a:bodyPr>
          <a:lstStyle/>
          <a:p>
            <a:pPr algn="l"/>
            <a:br>
              <a:rPr lang="en-US" sz="2800" dirty="0"/>
            </a:br>
            <a:br>
              <a:rPr lang="en-US" sz="2800" dirty="0"/>
            </a:br>
            <a:br>
              <a:rPr lang="en-US" sz="2800" dirty="0"/>
            </a:br>
            <a:r>
              <a:rPr lang="en-US" sz="2000" dirty="0"/>
              <a:t>Utah County adds, by far, the most new residents over the projection horizon.</a:t>
            </a:r>
            <a:endParaRPr lang="en-US" sz="2800" dirty="0"/>
          </a:p>
        </p:txBody>
      </p:sp>
      <p:pic>
        <p:nvPicPr>
          <p:cNvPr id="4" name="Picture 3">
            <a:extLst>
              <a:ext uri="{FF2B5EF4-FFF2-40B4-BE49-F238E27FC236}">
                <a16:creationId xmlns:a16="http://schemas.microsoft.com/office/drawing/2014/main" id="{645A3048-01D4-6746-0C61-BD0D207C8E43}"/>
              </a:ext>
            </a:extLst>
          </p:cNvPr>
          <p:cNvPicPr>
            <a:picLocks noChangeAspect="1"/>
          </p:cNvPicPr>
          <p:nvPr/>
        </p:nvPicPr>
        <p:blipFill>
          <a:blip r:embed="rId3"/>
          <a:stretch>
            <a:fillRect/>
          </a:stretch>
        </p:blipFill>
        <p:spPr>
          <a:xfrm>
            <a:off x="21131" y="4820369"/>
            <a:ext cx="9067800" cy="342181"/>
          </a:xfrm>
          <a:prstGeom prst="rect">
            <a:avLst/>
          </a:prstGeom>
        </p:spPr>
      </p:pic>
      <p:graphicFrame>
        <p:nvGraphicFramePr>
          <p:cNvPr id="11" name="Table 10">
            <a:extLst>
              <a:ext uri="{FF2B5EF4-FFF2-40B4-BE49-F238E27FC236}">
                <a16:creationId xmlns:a16="http://schemas.microsoft.com/office/drawing/2014/main" id="{E9490C78-E138-80CE-9262-92F49D57AA0C}"/>
              </a:ext>
            </a:extLst>
          </p:cNvPr>
          <p:cNvGraphicFramePr>
            <a:graphicFrameLocks noGrp="1"/>
          </p:cNvGraphicFramePr>
          <p:nvPr>
            <p:extLst>
              <p:ext uri="{D42A27DB-BD31-4B8C-83A1-F6EECF244321}">
                <p14:modId xmlns:p14="http://schemas.microsoft.com/office/powerpoint/2010/main" val="127885662"/>
              </p:ext>
            </p:extLst>
          </p:nvPr>
        </p:nvGraphicFramePr>
        <p:xfrm>
          <a:off x="457607" y="399993"/>
          <a:ext cx="4343400" cy="1287780"/>
        </p:xfrm>
        <a:graphic>
          <a:graphicData uri="http://schemas.openxmlformats.org/drawingml/2006/table">
            <a:tbl>
              <a:tblPr>
                <a:tableStyleId>{5C22544A-7EE6-4342-B048-85BDC9FD1C3A}</a:tableStyleId>
              </a:tblPr>
              <a:tblGrid>
                <a:gridCol w="4343400">
                  <a:extLst>
                    <a:ext uri="{9D8B030D-6E8A-4147-A177-3AD203B41FA5}">
                      <a16:colId xmlns:a16="http://schemas.microsoft.com/office/drawing/2014/main" val="1122456911"/>
                    </a:ext>
                  </a:extLst>
                </a:gridCol>
              </a:tblGrid>
              <a:tr h="416629">
                <a:tc>
                  <a:txBody>
                    <a:bodyPr/>
                    <a:lstStyle/>
                    <a:p>
                      <a:pPr algn="l" fontAlgn="b">
                        <a:buNone/>
                      </a:pPr>
                      <a:r>
                        <a:rPr lang="en-US" sz="2800" b="1" i="0" u="none" strike="noStrike" dirty="0">
                          <a:effectLst/>
                        </a:rPr>
                        <a:t>Projected Population Change</a:t>
                      </a:r>
                    </a:p>
                    <a:p>
                      <a:pPr algn="l" fontAlgn="b">
                        <a:buNone/>
                      </a:pPr>
                      <a:r>
                        <a:rPr lang="en-US" sz="2800" b="1" i="0" u="none" strike="noStrike" dirty="0">
                          <a:effectLst/>
                        </a:rPr>
                        <a:t>(in thousands)</a:t>
                      </a:r>
                    </a:p>
                    <a:p>
                      <a:pPr algn="l" fontAlgn="b">
                        <a:buNone/>
                      </a:pPr>
                      <a:r>
                        <a:rPr lang="en-US" sz="2800" b="1" i="0" u="none" strike="noStrike" dirty="0">
                          <a:effectLst/>
                        </a:rPr>
                        <a:t>2025-2065</a:t>
                      </a:r>
                      <a:endParaRPr lang="en-US" sz="2800" b="1" i="0" u="none" strike="noStrike" dirty="0">
                        <a:solidFill>
                          <a:srgbClr val="000000"/>
                        </a:solidFill>
                        <a:effectLst/>
                        <a:latin typeface="Calibri" panose="020F0502020204030204" pitchFamily="34" charset="0"/>
                      </a:endParaRPr>
                    </a:p>
                  </a:txBody>
                  <a:tcPr marL="7620" marR="7620" marT="7620" marB="0">
                    <a:noFill/>
                  </a:tcPr>
                </a:tc>
                <a:extLst>
                  <a:ext uri="{0D108BD9-81ED-4DB2-BD59-A6C34878D82A}">
                    <a16:rowId xmlns:a16="http://schemas.microsoft.com/office/drawing/2014/main" val="1678528520"/>
                  </a:ext>
                </a:extLst>
              </a:tr>
            </a:tbl>
          </a:graphicData>
        </a:graphic>
      </p:graphicFrame>
      <p:graphicFrame>
        <p:nvGraphicFramePr>
          <p:cNvPr id="10" name="Table 9">
            <a:extLst>
              <a:ext uri="{FF2B5EF4-FFF2-40B4-BE49-F238E27FC236}">
                <a16:creationId xmlns:a16="http://schemas.microsoft.com/office/drawing/2014/main" id="{0F1E5C90-CDE3-E7CD-602B-19EB124A4048}"/>
              </a:ext>
            </a:extLst>
          </p:cNvPr>
          <p:cNvGraphicFramePr>
            <a:graphicFrameLocks noGrp="1"/>
          </p:cNvGraphicFramePr>
          <p:nvPr/>
        </p:nvGraphicFramePr>
        <p:xfrm>
          <a:off x="-1160648" y="4525566"/>
          <a:ext cx="4038600" cy="205979"/>
        </p:xfrm>
        <a:graphic>
          <a:graphicData uri="http://schemas.openxmlformats.org/drawingml/2006/table">
            <a:tbl>
              <a:tblPr>
                <a:tableStyleId>{5C22544A-7EE6-4342-B048-85BDC9FD1C3A}</a:tableStyleId>
              </a:tblPr>
              <a:tblGrid>
                <a:gridCol w="40386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pic>
        <p:nvPicPr>
          <p:cNvPr id="3" name="Picture 2">
            <a:extLst>
              <a:ext uri="{FF2B5EF4-FFF2-40B4-BE49-F238E27FC236}">
                <a16:creationId xmlns:a16="http://schemas.microsoft.com/office/drawing/2014/main" id="{5CF203E7-AC9B-B286-3247-168F2A6B528F}"/>
              </a:ext>
            </a:extLst>
          </p:cNvPr>
          <p:cNvPicPr>
            <a:picLocks noChangeAspect="1"/>
          </p:cNvPicPr>
          <p:nvPr/>
        </p:nvPicPr>
        <p:blipFill>
          <a:blip r:embed="rId4"/>
          <a:stretch>
            <a:fillRect/>
          </a:stretch>
        </p:blipFill>
        <p:spPr>
          <a:xfrm>
            <a:off x="4851840" y="-19050"/>
            <a:ext cx="4038600" cy="4862596"/>
          </a:xfrm>
          <a:prstGeom prst="rect">
            <a:avLst/>
          </a:prstGeom>
        </p:spPr>
      </p:pic>
    </p:spTree>
    <p:extLst>
      <p:ext uri="{BB962C8B-B14F-4D97-AF65-F5344CB8AC3E}">
        <p14:creationId xmlns:p14="http://schemas.microsoft.com/office/powerpoint/2010/main" val="1039421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FD473-02A1-675A-2E91-3E511AF690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6021CF-F718-48BC-CBAF-3764CDA44546}"/>
              </a:ext>
            </a:extLst>
          </p:cNvPr>
          <p:cNvSpPr>
            <a:spLocks noGrp="1"/>
          </p:cNvSpPr>
          <p:nvPr>
            <p:ph type="title"/>
          </p:nvPr>
        </p:nvSpPr>
        <p:spPr>
          <a:xfrm>
            <a:off x="275426" y="3987"/>
            <a:ext cx="4267200" cy="4251825"/>
          </a:xfrm>
        </p:spPr>
        <p:txBody>
          <a:bodyPr>
            <a:noAutofit/>
          </a:bodyPr>
          <a:lstStyle/>
          <a:p>
            <a:pPr algn="l"/>
            <a:br>
              <a:rPr lang="en-US" sz="2800" dirty="0"/>
            </a:br>
            <a:br>
              <a:rPr lang="en-US" sz="2800" dirty="0"/>
            </a:br>
            <a:br>
              <a:rPr lang="en-US" sz="2800" dirty="0"/>
            </a:br>
            <a:r>
              <a:rPr lang="en-US" sz="2000" dirty="0"/>
              <a:t>Salt Lake County remains Utah’s urban and economic center.</a:t>
            </a:r>
            <a:endParaRPr lang="en-US" sz="2800" dirty="0"/>
          </a:p>
        </p:txBody>
      </p:sp>
      <p:pic>
        <p:nvPicPr>
          <p:cNvPr id="4" name="Picture 3">
            <a:extLst>
              <a:ext uri="{FF2B5EF4-FFF2-40B4-BE49-F238E27FC236}">
                <a16:creationId xmlns:a16="http://schemas.microsoft.com/office/drawing/2014/main" id="{A7249129-4C74-75F3-CE57-198949BB7A2F}"/>
              </a:ext>
            </a:extLst>
          </p:cNvPr>
          <p:cNvPicPr>
            <a:picLocks noChangeAspect="1"/>
          </p:cNvPicPr>
          <p:nvPr/>
        </p:nvPicPr>
        <p:blipFill>
          <a:blip r:embed="rId3"/>
          <a:stretch>
            <a:fillRect/>
          </a:stretch>
        </p:blipFill>
        <p:spPr>
          <a:xfrm>
            <a:off x="21131" y="4820369"/>
            <a:ext cx="9067800" cy="342181"/>
          </a:xfrm>
          <a:prstGeom prst="rect">
            <a:avLst/>
          </a:prstGeom>
        </p:spPr>
      </p:pic>
      <p:graphicFrame>
        <p:nvGraphicFramePr>
          <p:cNvPr id="11" name="Table 10">
            <a:extLst>
              <a:ext uri="{FF2B5EF4-FFF2-40B4-BE49-F238E27FC236}">
                <a16:creationId xmlns:a16="http://schemas.microsoft.com/office/drawing/2014/main" id="{C72A70F3-EDFD-673B-5F16-898EE3491CF7}"/>
              </a:ext>
            </a:extLst>
          </p:cNvPr>
          <p:cNvGraphicFramePr>
            <a:graphicFrameLocks noGrp="1"/>
          </p:cNvGraphicFramePr>
          <p:nvPr>
            <p:extLst>
              <p:ext uri="{D42A27DB-BD31-4B8C-83A1-F6EECF244321}">
                <p14:modId xmlns:p14="http://schemas.microsoft.com/office/powerpoint/2010/main" val="4216867818"/>
              </p:ext>
            </p:extLst>
          </p:nvPr>
        </p:nvGraphicFramePr>
        <p:xfrm>
          <a:off x="304800" y="399993"/>
          <a:ext cx="4571594" cy="1287780"/>
        </p:xfrm>
        <a:graphic>
          <a:graphicData uri="http://schemas.openxmlformats.org/drawingml/2006/table">
            <a:tbl>
              <a:tblPr>
                <a:tableStyleId>{5C22544A-7EE6-4342-B048-85BDC9FD1C3A}</a:tableStyleId>
              </a:tblPr>
              <a:tblGrid>
                <a:gridCol w="4571594">
                  <a:extLst>
                    <a:ext uri="{9D8B030D-6E8A-4147-A177-3AD203B41FA5}">
                      <a16:colId xmlns:a16="http://schemas.microsoft.com/office/drawing/2014/main" val="1122456911"/>
                    </a:ext>
                  </a:extLst>
                </a:gridCol>
              </a:tblGrid>
              <a:tr h="416629">
                <a:tc>
                  <a:txBody>
                    <a:bodyPr/>
                    <a:lstStyle/>
                    <a:p>
                      <a:pPr algn="l" fontAlgn="b">
                        <a:buNone/>
                      </a:pPr>
                      <a:r>
                        <a:rPr lang="en-US" sz="2800" b="1" i="0" u="none" strike="noStrike" dirty="0">
                          <a:effectLst/>
                        </a:rPr>
                        <a:t>Projected Employment Change</a:t>
                      </a:r>
                    </a:p>
                    <a:p>
                      <a:pPr algn="l" fontAlgn="b">
                        <a:buNone/>
                      </a:pPr>
                      <a:r>
                        <a:rPr lang="en-US" sz="2800" b="1" i="0" u="none" strike="noStrike" dirty="0">
                          <a:effectLst/>
                        </a:rPr>
                        <a:t>(in thousands)</a:t>
                      </a:r>
                    </a:p>
                    <a:p>
                      <a:pPr algn="l" fontAlgn="b">
                        <a:buNone/>
                      </a:pPr>
                      <a:r>
                        <a:rPr lang="en-US" sz="2800" b="1" i="0" u="none" strike="noStrike" dirty="0">
                          <a:effectLst/>
                        </a:rPr>
                        <a:t>2025-2065</a:t>
                      </a:r>
                      <a:endParaRPr lang="en-US" sz="2800" b="1" i="0" u="none" strike="noStrike" dirty="0">
                        <a:solidFill>
                          <a:srgbClr val="000000"/>
                        </a:solidFill>
                        <a:effectLst/>
                        <a:latin typeface="Calibri" panose="020F0502020204030204" pitchFamily="34" charset="0"/>
                      </a:endParaRPr>
                    </a:p>
                  </a:txBody>
                  <a:tcPr marL="7620" marR="7620" marT="7620" marB="0">
                    <a:noFill/>
                  </a:tcPr>
                </a:tc>
                <a:extLst>
                  <a:ext uri="{0D108BD9-81ED-4DB2-BD59-A6C34878D82A}">
                    <a16:rowId xmlns:a16="http://schemas.microsoft.com/office/drawing/2014/main" val="1678528520"/>
                  </a:ext>
                </a:extLst>
              </a:tr>
            </a:tbl>
          </a:graphicData>
        </a:graphic>
      </p:graphicFrame>
      <p:graphicFrame>
        <p:nvGraphicFramePr>
          <p:cNvPr id="10" name="Table 9">
            <a:extLst>
              <a:ext uri="{FF2B5EF4-FFF2-40B4-BE49-F238E27FC236}">
                <a16:creationId xmlns:a16="http://schemas.microsoft.com/office/drawing/2014/main" id="{215AEDF1-3636-553A-DE1E-5D58AA392BFB}"/>
              </a:ext>
            </a:extLst>
          </p:cNvPr>
          <p:cNvGraphicFramePr>
            <a:graphicFrameLocks noGrp="1"/>
          </p:cNvGraphicFramePr>
          <p:nvPr/>
        </p:nvGraphicFramePr>
        <p:xfrm>
          <a:off x="-1160648" y="4525566"/>
          <a:ext cx="4038600" cy="205979"/>
        </p:xfrm>
        <a:graphic>
          <a:graphicData uri="http://schemas.openxmlformats.org/drawingml/2006/table">
            <a:tbl>
              <a:tblPr>
                <a:tableStyleId>{5C22544A-7EE6-4342-B048-85BDC9FD1C3A}</a:tableStyleId>
              </a:tblPr>
              <a:tblGrid>
                <a:gridCol w="40386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pic>
        <p:nvPicPr>
          <p:cNvPr id="5" name="Picture 4">
            <a:extLst>
              <a:ext uri="{FF2B5EF4-FFF2-40B4-BE49-F238E27FC236}">
                <a16:creationId xmlns:a16="http://schemas.microsoft.com/office/drawing/2014/main" id="{679717AF-565F-28A6-717D-04B85B6365E5}"/>
              </a:ext>
            </a:extLst>
          </p:cNvPr>
          <p:cNvPicPr>
            <a:picLocks noChangeAspect="1"/>
          </p:cNvPicPr>
          <p:nvPr/>
        </p:nvPicPr>
        <p:blipFill>
          <a:blip r:embed="rId4"/>
          <a:stretch>
            <a:fillRect/>
          </a:stretch>
        </p:blipFill>
        <p:spPr>
          <a:xfrm>
            <a:off x="5029200" y="57150"/>
            <a:ext cx="3896766" cy="4798332"/>
          </a:xfrm>
          <a:prstGeom prst="rect">
            <a:avLst/>
          </a:prstGeom>
        </p:spPr>
      </p:pic>
    </p:spTree>
    <p:extLst>
      <p:ext uri="{BB962C8B-B14F-4D97-AF65-F5344CB8AC3E}">
        <p14:creationId xmlns:p14="http://schemas.microsoft.com/office/powerpoint/2010/main" val="536252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a:t>
            </a:r>
          </a:p>
        </p:txBody>
      </p:sp>
      <p:pic>
        <p:nvPicPr>
          <p:cNvPr id="4" name="Picture 3">
            <a:extLst>
              <a:ext uri="{FF2B5EF4-FFF2-40B4-BE49-F238E27FC236}">
                <a16:creationId xmlns:a16="http://schemas.microsoft.com/office/drawing/2014/main" id="{DE69A694-D497-7041-AEDD-680174740F99}"/>
              </a:ext>
            </a:extLst>
          </p:cNvPr>
          <p:cNvPicPr>
            <a:picLocks noChangeAspect="1"/>
          </p:cNvPicPr>
          <p:nvPr/>
        </p:nvPicPr>
        <p:blipFill>
          <a:blip r:embed="rId3"/>
          <a:stretch>
            <a:fillRect/>
          </a:stretch>
        </p:blipFill>
        <p:spPr>
          <a:xfrm>
            <a:off x="21131" y="4731545"/>
            <a:ext cx="9067800" cy="342181"/>
          </a:xfrm>
          <a:prstGeom prst="rect">
            <a:avLst/>
          </a:prstGeom>
        </p:spPr>
      </p:pic>
      <p:sp>
        <p:nvSpPr>
          <p:cNvPr id="3" name="TextBox 2">
            <a:extLst>
              <a:ext uri="{FF2B5EF4-FFF2-40B4-BE49-F238E27FC236}">
                <a16:creationId xmlns:a16="http://schemas.microsoft.com/office/drawing/2014/main" id="{88C4BA8C-5C84-E007-3294-44A322688405}"/>
              </a:ext>
            </a:extLst>
          </p:cNvPr>
          <p:cNvSpPr txBox="1"/>
          <p:nvPr/>
        </p:nvSpPr>
        <p:spPr>
          <a:xfrm>
            <a:off x="723900" y="1063229"/>
            <a:ext cx="7696200" cy="2862322"/>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rgbClr val="C00000"/>
                </a:solidFill>
              </a:rPr>
              <a:t>Official numbers </a:t>
            </a:r>
            <a:r>
              <a:rPr lang="en-US" sz="2000" dirty="0"/>
              <a:t>– These projections inform statewide planning coordination.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b="1" dirty="0">
                <a:solidFill>
                  <a:srgbClr val="C00000"/>
                </a:solidFill>
              </a:rPr>
              <a:t>Prepared every four years </a:t>
            </a:r>
            <a:r>
              <a:rPr lang="en-US" sz="2000" dirty="0"/>
              <a:t>– Includes 15 months of data analysis, programming, outreach, and production.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b="1" dirty="0">
                <a:solidFill>
                  <a:srgbClr val="C00000"/>
                </a:solidFill>
              </a:rPr>
              <a:t>Expert review </a:t>
            </a:r>
            <a:r>
              <a:rPr lang="en-US" sz="2000" dirty="0"/>
              <a:t>– Process and products reviewed with subject matter experts across government, academia, nonprofit research institutions, and other states who do similar work.</a:t>
            </a:r>
            <a:endParaRPr lang="en-US" sz="2000" b="1" dirty="0"/>
          </a:p>
        </p:txBody>
      </p:sp>
    </p:spTree>
    <p:extLst>
      <p:ext uri="{BB962C8B-B14F-4D97-AF65-F5344CB8AC3E}">
        <p14:creationId xmlns:p14="http://schemas.microsoft.com/office/powerpoint/2010/main" val="1756910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F6D90-8C3F-3813-269E-8E616383C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BD01E-BC7E-203E-6C3C-ACF75940EBEB}"/>
              </a:ext>
            </a:extLst>
          </p:cNvPr>
          <p:cNvSpPr>
            <a:spLocks noGrp="1"/>
          </p:cNvSpPr>
          <p:nvPr>
            <p:ph type="title"/>
          </p:nvPr>
        </p:nvSpPr>
        <p:spPr/>
        <p:txBody>
          <a:bodyPr>
            <a:normAutofit/>
          </a:bodyPr>
          <a:lstStyle/>
          <a:p>
            <a:pPr>
              <a:lnSpc>
                <a:spcPct val="85000"/>
              </a:lnSpc>
            </a:pPr>
            <a:r>
              <a:rPr lang="en-US" b="1" dirty="0"/>
              <a:t>Considerations</a:t>
            </a:r>
          </a:p>
        </p:txBody>
      </p:sp>
      <p:pic>
        <p:nvPicPr>
          <p:cNvPr id="4" name="Picture 3">
            <a:extLst>
              <a:ext uri="{FF2B5EF4-FFF2-40B4-BE49-F238E27FC236}">
                <a16:creationId xmlns:a16="http://schemas.microsoft.com/office/drawing/2014/main" id="{150FF6D2-748D-ED97-612E-2885D61120ED}"/>
              </a:ext>
            </a:extLst>
          </p:cNvPr>
          <p:cNvPicPr>
            <a:picLocks noChangeAspect="1"/>
          </p:cNvPicPr>
          <p:nvPr/>
        </p:nvPicPr>
        <p:blipFill>
          <a:blip r:embed="rId3"/>
          <a:stretch>
            <a:fillRect/>
          </a:stretch>
        </p:blipFill>
        <p:spPr>
          <a:xfrm>
            <a:off x="21131" y="4731545"/>
            <a:ext cx="9067800" cy="342181"/>
          </a:xfrm>
          <a:prstGeom prst="rect">
            <a:avLst/>
          </a:prstGeom>
        </p:spPr>
      </p:pic>
      <p:sp>
        <p:nvSpPr>
          <p:cNvPr id="3" name="TextBox 2">
            <a:extLst>
              <a:ext uri="{FF2B5EF4-FFF2-40B4-BE49-F238E27FC236}">
                <a16:creationId xmlns:a16="http://schemas.microsoft.com/office/drawing/2014/main" id="{EAE9DD70-5D9F-C27A-9281-BF808411D121}"/>
              </a:ext>
            </a:extLst>
          </p:cNvPr>
          <p:cNvSpPr txBox="1"/>
          <p:nvPr/>
        </p:nvSpPr>
        <p:spPr>
          <a:xfrm>
            <a:off x="304800" y="1063229"/>
            <a:ext cx="8534400" cy="3231654"/>
          </a:xfrm>
          <a:prstGeom prst="rect">
            <a:avLst/>
          </a:prstGeom>
          <a:noFill/>
        </p:spPr>
        <p:txBody>
          <a:bodyPr wrap="square" rtlCol="0">
            <a:spAutoFit/>
          </a:bodyPr>
          <a:lstStyle/>
          <a:p>
            <a:pPr marL="285750" indent="-285750">
              <a:buFont typeface="Arial" panose="020B0604020202020204" pitchFamily="34" charset="0"/>
              <a:buChar char="•"/>
            </a:pPr>
            <a:r>
              <a:rPr lang="en-US" sz="1700" b="1" dirty="0">
                <a:solidFill>
                  <a:srgbClr val="C00000"/>
                </a:solidFill>
              </a:rPr>
              <a:t>Relative housing affordability </a:t>
            </a:r>
            <a:r>
              <a:rPr lang="en-US" sz="1700" i="1" dirty="0"/>
              <a:t>– </a:t>
            </a:r>
            <a:r>
              <a:rPr lang="en-US" sz="1700" dirty="0"/>
              <a:t>What if Utah’s currently 10</a:t>
            </a:r>
            <a:r>
              <a:rPr lang="en-US" sz="1700" baseline="30000" dirty="0"/>
              <a:t>th</a:t>
            </a:r>
            <a:r>
              <a:rPr lang="en-US" sz="1700" dirty="0"/>
              <a:t> most expensive housing market continues or worsens?</a:t>
            </a:r>
          </a:p>
          <a:p>
            <a:pPr marL="285750" indent="-285750">
              <a:buFont typeface="Arial" panose="020B0604020202020204" pitchFamily="34" charset="0"/>
              <a:buChar char="•"/>
            </a:pPr>
            <a:endParaRPr lang="en-US" sz="1700" dirty="0"/>
          </a:p>
          <a:p>
            <a:pPr marL="285750" indent="-285750">
              <a:buFont typeface="Arial" panose="020B0604020202020204" pitchFamily="34" charset="0"/>
              <a:buChar char="•"/>
            </a:pPr>
            <a:r>
              <a:rPr lang="en-US" sz="1700" b="1" dirty="0">
                <a:solidFill>
                  <a:srgbClr val="C00000"/>
                </a:solidFill>
              </a:rPr>
              <a:t>Workforce attractiveness </a:t>
            </a:r>
            <a:r>
              <a:rPr lang="en-US" sz="1700" dirty="0"/>
              <a:t>– What if Utah’s currently 3rd most well-trained and well-educated workforce declines relative to other states?</a:t>
            </a:r>
          </a:p>
          <a:p>
            <a:pPr marL="285750" indent="-285750">
              <a:buFont typeface="Arial" panose="020B0604020202020204" pitchFamily="34" charset="0"/>
              <a:buChar char="•"/>
            </a:pPr>
            <a:endParaRPr lang="en-US" sz="1700" dirty="0"/>
          </a:p>
          <a:p>
            <a:pPr marL="285750" indent="-285750">
              <a:buFont typeface="Arial" panose="020B0604020202020204" pitchFamily="34" charset="0"/>
              <a:buChar char="•"/>
            </a:pPr>
            <a:r>
              <a:rPr lang="en-US" sz="1700" b="1" dirty="0">
                <a:solidFill>
                  <a:srgbClr val="C00000"/>
                </a:solidFill>
              </a:rPr>
              <a:t>Life quality </a:t>
            </a:r>
            <a:r>
              <a:rPr lang="en-US" sz="1700" dirty="0"/>
              <a:t>– What if Utah’s life quality measures (relative convenience, access to nature, low crime, affordability) falter and impact regional attractiveness?</a:t>
            </a:r>
          </a:p>
          <a:p>
            <a:pPr marL="285750" indent="-285750">
              <a:buFont typeface="Arial" panose="020B0604020202020204" pitchFamily="34" charset="0"/>
              <a:buChar char="•"/>
            </a:pPr>
            <a:endParaRPr lang="en-US" sz="1700" dirty="0"/>
          </a:p>
          <a:p>
            <a:pPr marL="285750" indent="-285750">
              <a:buFont typeface="Arial" panose="020B0604020202020204" pitchFamily="34" charset="0"/>
              <a:buChar char="•"/>
            </a:pPr>
            <a:r>
              <a:rPr lang="en-US" sz="1700" b="1" dirty="0">
                <a:solidFill>
                  <a:srgbClr val="C00000"/>
                </a:solidFill>
              </a:rPr>
              <a:t>Transportation and water </a:t>
            </a:r>
            <a:r>
              <a:rPr lang="en-US" sz="1700" dirty="0"/>
              <a:t>– What if Utah fails to invest and properly manage transportation and water infrastructure and usage and congestion and lack of water availability compromise the state’s economic competitiveness?</a:t>
            </a:r>
            <a:endParaRPr lang="en-US" sz="1700" i="1" dirty="0"/>
          </a:p>
        </p:txBody>
      </p:sp>
    </p:spTree>
    <p:extLst>
      <p:ext uri="{BB962C8B-B14F-4D97-AF65-F5344CB8AC3E}">
        <p14:creationId xmlns:p14="http://schemas.microsoft.com/office/powerpoint/2010/main" val="2309048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C1E6E-06D4-9133-793D-FC65053FB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C5BB0-BEC9-4BC8-EFC6-9D8743C3B333}"/>
              </a:ext>
            </a:extLst>
          </p:cNvPr>
          <p:cNvSpPr>
            <a:spLocks noGrp="1"/>
          </p:cNvSpPr>
          <p:nvPr>
            <p:ph type="title"/>
          </p:nvPr>
        </p:nvSpPr>
        <p:spPr>
          <a:xfrm>
            <a:off x="762000" y="2143125"/>
            <a:ext cx="2724839" cy="857250"/>
          </a:xfrm>
        </p:spPr>
        <p:txBody>
          <a:bodyPr>
            <a:noAutofit/>
          </a:bodyPr>
          <a:lstStyle/>
          <a:p>
            <a:pPr>
              <a:lnSpc>
                <a:spcPct val="85000"/>
              </a:lnSpc>
            </a:pPr>
            <a:r>
              <a:rPr lang="en-US" sz="3400" dirty="0"/>
              <a:t>Thanks to the long-term planning projections team and our reviewers</a:t>
            </a:r>
            <a:br>
              <a:rPr lang="en-US" sz="3400" dirty="0"/>
            </a:br>
            <a:endParaRPr lang="en-US" sz="3400" dirty="0"/>
          </a:p>
        </p:txBody>
      </p:sp>
      <p:pic>
        <p:nvPicPr>
          <p:cNvPr id="4" name="Picture 3">
            <a:extLst>
              <a:ext uri="{FF2B5EF4-FFF2-40B4-BE49-F238E27FC236}">
                <a16:creationId xmlns:a16="http://schemas.microsoft.com/office/drawing/2014/main" id="{ECA748E5-B11C-684A-C824-C64FF5A532E0}"/>
              </a:ext>
            </a:extLst>
          </p:cNvPr>
          <p:cNvPicPr>
            <a:picLocks noChangeAspect="1"/>
          </p:cNvPicPr>
          <p:nvPr/>
        </p:nvPicPr>
        <p:blipFill>
          <a:blip r:embed="rId3"/>
          <a:stretch>
            <a:fillRect/>
          </a:stretch>
        </p:blipFill>
        <p:spPr>
          <a:xfrm>
            <a:off x="21131" y="4731545"/>
            <a:ext cx="9067800" cy="342181"/>
          </a:xfrm>
          <a:prstGeom prst="rect">
            <a:avLst/>
          </a:prstGeom>
        </p:spPr>
      </p:pic>
      <p:sp>
        <p:nvSpPr>
          <p:cNvPr id="8" name="TextBox 7">
            <a:extLst>
              <a:ext uri="{FF2B5EF4-FFF2-40B4-BE49-F238E27FC236}">
                <a16:creationId xmlns:a16="http://schemas.microsoft.com/office/drawing/2014/main" id="{F2E4D695-4782-2AD7-290E-A59D9ABF6766}"/>
              </a:ext>
            </a:extLst>
          </p:cNvPr>
          <p:cNvSpPr txBox="1"/>
          <p:nvPr/>
        </p:nvSpPr>
        <p:spPr>
          <a:xfrm>
            <a:off x="3733801" y="1417588"/>
            <a:ext cx="5355130" cy="2585323"/>
          </a:xfrm>
          <a:prstGeom prst="rect">
            <a:avLst/>
          </a:prstGeom>
          <a:noFill/>
        </p:spPr>
        <p:txBody>
          <a:bodyPr wrap="square">
            <a:spAutoFit/>
          </a:bodyPr>
          <a:lstStyle/>
          <a:p>
            <a:r>
              <a:rPr lang="en-US" i="1" dirty="0"/>
              <a:t>Mike Hollingshaus, Senior Demographer </a:t>
            </a:r>
          </a:p>
          <a:p>
            <a:r>
              <a:rPr lang="en-US" i="1" dirty="0"/>
              <a:t>Michael Hogue, Senior Research Statistician</a:t>
            </a:r>
          </a:p>
          <a:p>
            <a:r>
              <a:rPr lang="en-US" i="1" dirty="0"/>
              <a:t>Mallory Bateman, Director of Demographic Research</a:t>
            </a:r>
          </a:p>
          <a:p>
            <a:r>
              <a:rPr lang="en-US" i="1" dirty="0"/>
              <a:t>Nate Lloyd, Director of Economic Research</a:t>
            </a:r>
          </a:p>
          <a:p>
            <a:endParaRPr lang="en-US" i="1" dirty="0"/>
          </a:p>
          <a:p>
            <a:r>
              <a:rPr lang="en-US" i="1" dirty="0"/>
              <a:t>Kristina Bishop, Research Economist</a:t>
            </a:r>
          </a:p>
          <a:p>
            <a:r>
              <a:rPr lang="en-US" i="1" dirty="0"/>
              <a:t>Emily Harris, Senior Demographer</a:t>
            </a:r>
          </a:p>
          <a:p>
            <a:r>
              <a:rPr lang="en-US" i="1" dirty="0"/>
              <a:t>Megan Rabe, Research Associate</a:t>
            </a:r>
            <a:br>
              <a:rPr lang="en-US" i="1" dirty="0"/>
            </a:br>
            <a:endParaRPr lang="en-US" dirty="0"/>
          </a:p>
        </p:txBody>
      </p:sp>
    </p:spTree>
    <p:extLst>
      <p:ext uri="{BB962C8B-B14F-4D97-AF65-F5344CB8AC3E}">
        <p14:creationId xmlns:p14="http://schemas.microsoft.com/office/powerpoint/2010/main" val="815373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818B9-611F-F900-F43D-93F4EA66A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C025B-F302-4482-D35D-7B4AE2AD9D35}"/>
              </a:ext>
            </a:extLst>
          </p:cNvPr>
          <p:cNvSpPr>
            <a:spLocks noGrp="1"/>
          </p:cNvSpPr>
          <p:nvPr>
            <p:ph type="title"/>
          </p:nvPr>
        </p:nvSpPr>
        <p:spPr>
          <a:xfrm>
            <a:off x="457200" y="104303"/>
            <a:ext cx="8229600" cy="857250"/>
          </a:xfrm>
        </p:spPr>
        <p:txBody>
          <a:bodyPr>
            <a:normAutofit/>
          </a:bodyPr>
          <a:lstStyle/>
          <a:p>
            <a:r>
              <a:rPr lang="en-US" b="1" dirty="0"/>
              <a:t>Critical Points of Context</a:t>
            </a:r>
          </a:p>
        </p:txBody>
      </p:sp>
      <p:pic>
        <p:nvPicPr>
          <p:cNvPr id="4" name="Picture 3">
            <a:extLst>
              <a:ext uri="{FF2B5EF4-FFF2-40B4-BE49-F238E27FC236}">
                <a16:creationId xmlns:a16="http://schemas.microsoft.com/office/drawing/2014/main" id="{5B4B7A79-35CF-CD80-C335-DC7D469851F9}"/>
              </a:ext>
            </a:extLst>
          </p:cNvPr>
          <p:cNvPicPr>
            <a:picLocks noChangeAspect="1"/>
          </p:cNvPicPr>
          <p:nvPr/>
        </p:nvPicPr>
        <p:blipFill>
          <a:blip r:embed="rId3"/>
          <a:stretch>
            <a:fillRect/>
          </a:stretch>
        </p:blipFill>
        <p:spPr>
          <a:xfrm>
            <a:off x="21131" y="4731545"/>
            <a:ext cx="9067800" cy="342181"/>
          </a:xfrm>
          <a:prstGeom prst="rect">
            <a:avLst/>
          </a:prstGeom>
        </p:spPr>
      </p:pic>
      <p:sp>
        <p:nvSpPr>
          <p:cNvPr id="3" name="TextBox 2">
            <a:extLst>
              <a:ext uri="{FF2B5EF4-FFF2-40B4-BE49-F238E27FC236}">
                <a16:creationId xmlns:a16="http://schemas.microsoft.com/office/drawing/2014/main" id="{82004160-75C8-2DC1-B21E-C74ACD54A46F}"/>
              </a:ext>
            </a:extLst>
          </p:cNvPr>
          <p:cNvSpPr txBox="1"/>
          <p:nvPr/>
        </p:nvSpPr>
        <p:spPr>
          <a:xfrm>
            <a:off x="304800" y="1063229"/>
            <a:ext cx="8534400" cy="3139321"/>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C00000"/>
                </a:solidFill>
              </a:rPr>
              <a:t>“Most likely”</a:t>
            </a:r>
            <a:r>
              <a:rPr lang="en-US" b="1" i="1" dirty="0">
                <a:solidFill>
                  <a:srgbClr val="C00000"/>
                </a:solidFill>
              </a:rPr>
              <a:t> </a:t>
            </a:r>
            <a:r>
              <a:rPr lang="en-US" i="1" dirty="0"/>
              <a:t>– </a:t>
            </a:r>
            <a:r>
              <a:rPr lang="en-US" dirty="0"/>
              <a:t>Future is unknowable, but not all outcomes are equally likely. We model current trends and apply judgment to create a baseline future. Other scenarios are possible, but less likely. The success of the Utah economy drives these projections.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solidFill>
                  <a:srgbClr val="C00000"/>
                </a:solidFill>
              </a:rPr>
              <a:t>Uncertainty</a:t>
            </a:r>
            <a:r>
              <a:rPr lang="en-US" b="1" dirty="0"/>
              <a:t> </a:t>
            </a:r>
            <a:r>
              <a:rPr lang="en-US" dirty="0"/>
              <a:t>– Projections are subject to error. The further out and the more detailed the greater the error. Past vintages of projections have had a 20-year error rate ranging from 2.2% to 10.9% for total population at the state level.</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solidFill>
                  <a:srgbClr val="C00000"/>
                </a:solidFill>
              </a:rPr>
              <a:t>Active participants </a:t>
            </a:r>
            <a:r>
              <a:rPr lang="en-US" dirty="0"/>
              <a:t>– We are not just witnesses of the future; we are active participants. Dramatic changes in our fertility propensities, life expectancy, migration patterns, or economic attractiveness will significantly impact these projections.</a:t>
            </a:r>
            <a:endParaRPr lang="en-US" i="1" dirty="0"/>
          </a:p>
        </p:txBody>
      </p:sp>
    </p:spTree>
    <p:extLst>
      <p:ext uri="{BB962C8B-B14F-4D97-AF65-F5344CB8AC3E}">
        <p14:creationId xmlns:p14="http://schemas.microsoft.com/office/powerpoint/2010/main" val="1121743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7CCFF-60B1-FFA2-A881-3D764F52A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DA5A7-A1C3-3184-10F4-46DD4A9012CE}"/>
              </a:ext>
            </a:extLst>
          </p:cNvPr>
          <p:cNvSpPr>
            <a:spLocks noGrp="1"/>
          </p:cNvSpPr>
          <p:nvPr>
            <p:ph type="title"/>
          </p:nvPr>
        </p:nvSpPr>
        <p:spPr>
          <a:xfrm>
            <a:off x="440231" y="205952"/>
            <a:ext cx="8229600" cy="857250"/>
          </a:xfrm>
        </p:spPr>
        <p:txBody>
          <a:bodyPr/>
          <a:lstStyle/>
          <a:p>
            <a:r>
              <a:rPr lang="en-US" b="1" dirty="0"/>
              <a:t>Major Assumptions</a:t>
            </a:r>
          </a:p>
        </p:txBody>
      </p:sp>
      <p:pic>
        <p:nvPicPr>
          <p:cNvPr id="4" name="Picture 3">
            <a:extLst>
              <a:ext uri="{FF2B5EF4-FFF2-40B4-BE49-F238E27FC236}">
                <a16:creationId xmlns:a16="http://schemas.microsoft.com/office/drawing/2014/main" id="{27E48CDE-F273-2643-A24E-BCCC9CA45BD7}"/>
              </a:ext>
            </a:extLst>
          </p:cNvPr>
          <p:cNvPicPr>
            <a:picLocks noChangeAspect="1"/>
          </p:cNvPicPr>
          <p:nvPr/>
        </p:nvPicPr>
        <p:blipFill>
          <a:blip r:embed="rId3"/>
          <a:stretch>
            <a:fillRect/>
          </a:stretch>
        </p:blipFill>
        <p:spPr>
          <a:xfrm>
            <a:off x="21131" y="4731545"/>
            <a:ext cx="9067800" cy="342181"/>
          </a:xfrm>
          <a:prstGeom prst="rect">
            <a:avLst/>
          </a:prstGeom>
        </p:spPr>
      </p:pic>
      <p:sp>
        <p:nvSpPr>
          <p:cNvPr id="3" name="TextBox 2">
            <a:extLst>
              <a:ext uri="{FF2B5EF4-FFF2-40B4-BE49-F238E27FC236}">
                <a16:creationId xmlns:a16="http://schemas.microsoft.com/office/drawing/2014/main" id="{993C4855-09F2-0761-603B-FC479A7073B2}"/>
              </a:ext>
            </a:extLst>
          </p:cNvPr>
          <p:cNvSpPr txBox="1"/>
          <p:nvPr/>
        </p:nvSpPr>
        <p:spPr>
          <a:xfrm>
            <a:off x="304800" y="1063229"/>
            <a:ext cx="8534400" cy="3493264"/>
          </a:xfrm>
          <a:prstGeom prst="rect">
            <a:avLst/>
          </a:prstGeom>
          <a:noFill/>
        </p:spPr>
        <p:txBody>
          <a:bodyPr wrap="square" rtlCol="0">
            <a:spAutoFit/>
          </a:bodyPr>
          <a:lstStyle/>
          <a:p>
            <a:pPr marL="285750" indent="-285750">
              <a:buFont typeface="Arial" panose="020B0604020202020204" pitchFamily="34" charset="0"/>
              <a:buChar char="•"/>
            </a:pPr>
            <a:r>
              <a:rPr lang="en-US" sz="1700" b="1" dirty="0">
                <a:solidFill>
                  <a:srgbClr val="C00000"/>
                </a:solidFill>
              </a:rPr>
              <a:t>Fertility</a:t>
            </a:r>
            <a:r>
              <a:rPr lang="en-US" sz="1700" b="1" dirty="0"/>
              <a:t> </a:t>
            </a:r>
            <a:r>
              <a:rPr lang="en-US" sz="1700" dirty="0"/>
              <a:t>– Utah’s total fertility rate (births per woman) has declined or stayed constant for 16 consecutive years, falling from 2.68 in 2007 to 1.80 today. We apply an exponential decay model to project Utah’s future fertility. We assume Utah’s fertility approaches, but never reaches, national fertility projections.</a:t>
            </a:r>
          </a:p>
          <a:p>
            <a:pPr marL="285750" indent="-285750">
              <a:buFont typeface="Arial" panose="020B0604020202020204" pitchFamily="34" charset="0"/>
              <a:buChar char="•"/>
            </a:pPr>
            <a:endParaRPr lang="en-US" sz="1700" dirty="0"/>
          </a:p>
          <a:p>
            <a:pPr marL="285750" indent="-285750">
              <a:buFont typeface="Arial" panose="020B0604020202020204" pitchFamily="34" charset="0"/>
              <a:buChar char="•"/>
            </a:pPr>
            <a:r>
              <a:rPr lang="en-US" sz="1700" b="1" dirty="0">
                <a:solidFill>
                  <a:srgbClr val="C00000"/>
                </a:solidFill>
              </a:rPr>
              <a:t>Mortality</a:t>
            </a:r>
            <a:r>
              <a:rPr lang="en-US" sz="1700" b="1" dirty="0"/>
              <a:t> </a:t>
            </a:r>
            <a:r>
              <a:rPr lang="en-US" sz="1700" dirty="0"/>
              <a:t>– Utah’s life expectancy, except for the COVID pandemic period, continues to gradually increase for both males and females. We assume life expectancy for males will increase from 78.2 in 2024 to 83.3 in 2065 and females will increase from 82.1 in 2024 to 86.6 in 2065. </a:t>
            </a:r>
          </a:p>
          <a:p>
            <a:pPr marL="285750" indent="-285750">
              <a:buFont typeface="Arial" panose="020B0604020202020204" pitchFamily="34" charset="0"/>
              <a:buChar char="•"/>
            </a:pPr>
            <a:endParaRPr lang="en-US" sz="1700" b="1" dirty="0"/>
          </a:p>
          <a:p>
            <a:pPr marL="285750" indent="-285750">
              <a:buFont typeface="Arial" panose="020B0604020202020204" pitchFamily="34" charset="0"/>
              <a:buChar char="•"/>
            </a:pPr>
            <a:r>
              <a:rPr lang="en-US" sz="1700" b="1" dirty="0">
                <a:solidFill>
                  <a:srgbClr val="C00000"/>
                </a:solidFill>
              </a:rPr>
              <a:t>Migration</a:t>
            </a:r>
            <a:r>
              <a:rPr lang="en-US" sz="1700" b="1" dirty="0"/>
              <a:t> </a:t>
            </a:r>
            <a:r>
              <a:rPr lang="en-US" sz="1700" dirty="0"/>
              <a:t>– We assume a full employment economy that tracks national employment trends by industry. When natural change fails to meet Utah’s employment demand, we meet the demand with labor-related migration.</a:t>
            </a:r>
            <a:endParaRPr lang="en-US" sz="1700" b="1" dirty="0"/>
          </a:p>
        </p:txBody>
      </p:sp>
    </p:spTree>
    <p:extLst>
      <p:ext uri="{BB962C8B-B14F-4D97-AF65-F5344CB8AC3E}">
        <p14:creationId xmlns:p14="http://schemas.microsoft.com/office/powerpoint/2010/main" val="436604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B64AB-32BE-FB51-C298-DAD0D2F6BF2D}"/>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B4B24DA2-2A4E-1960-D9FE-4A6A54CED3B7}"/>
              </a:ext>
            </a:extLst>
          </p:cNvPr>
          <p:cNvSpPr/>
          <p:nvPr/>
        </p:nvSpPr>
        <p:spPr>
          <a:xfrm>
            <a:off x="762000" y="1046734"/>
            <a:ext cx="3581400" cy="2591816"/>
          </a:xfrm>
          <a:prstGeom prst="rect">
            <a:avLst/>
          </a:prstGeom>
          <a:solidFill>
            <a:schemeClr val="bg1">
              <a:lumMod val="85000"/>
              <a:alpha val="4083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22B6223-170B-7221-F40B-A8C50542C4FA}"/>
              </a:ext>
            </a:extLst>
          </p:cNvPr>
          <p:cNvPicPr>
            <a:picLocks noChangeAspect="1"/>
          </p:cNvPicPr>
          <p:nvPr/>
        </p:nvPicPr>
        <p:blipFill>
          <a:blip r:embed="rId3"/>
          <a:stretch>
            <a:fillRect/>
          </a:stretch>
        </p:blipFill>
        <p:spPr>
          <a:xfrm>
            <a:off x="21131" y="4731545"/>
            <a:ext cx="9067800" cy="342181"/>
          </a:xfrm>
          <a:prstGeom prst="rect">
            <a:avLst/>
          </a:prstGeom>
        </p:spPr>
      </p:pic>
      <p:graphicFrame>
        <p:nvGraphicFramePr>
          <p:cNvPr id="10" name="Table 9">
            <a:extLst>
              <a:ext uri="{FF2B5EF4-FFF2-40B4-BE49-F238E27FC236}">
                <a16:creationId xmlns:a16="http://schemas.microsoft.com/office/drawing/2014/main" id="{944E8543-D263-3D74-3129-0F290FAF445E}"/>
              </a:ext>
            </a:extLst>
          </p:cNvPr>
          <p:cNvGraphicFramePr>
            <a:graphicFrameLocks noGrp="1"/>
          </p:cNvGraphicFramePr>
          <p:nvPr/>
        </p:nvGraphicFramePr>
        <p:xfrm>
          <a:off x="4188279" y="4480085"/>
          <a:ext cx="4648200" cy="205979"/>
        </p:xfrm>
        <a:graphic>
          <a:graphicData uri="http://schemas.openxmlformats.org/drawingml/2006/table">
            <a:tbl>
              <a:tblPr>
                <a:tableStyleId>{5C22544A-7EE6-4342-B048-85BDC9FD1C3A}</a:tableStyleId>
              </a:tblPr>
              <a:tblGrid>
                <a:gridCol w="46482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Sources: Kem C. Gardner Policy Institute, U.S. Census Bureau, National Center for Health Statistics.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
        <p:nvSpPr>
          <p:cNvPr id="6" name="Title 1">
            <a:extLst>
              <a:ext uri="{FF2B5EF4-FFF2-40B4-BE49-F238E27FC236}">
                <a16:creationId xmlns:a16="http://schemas.microsoft.com/office/drawing/2014/main" id="{8CA384BC-0982-5264-7341-E633FB49438B}"/>
              </a:ext>
            </a:extLst>
          </p:cNvPr>
          <p:cNvSpPr>
            <a:spLocks noGrp="1"/>
          </p:cNvSpPr>
          <p:nvPr>
            <p:ph type="title"/>
          </p:nvPr>
        </p:nvSpPr>
        <p:spPr>
          <a:xfrm>
            <a:off x="606879" y="91913"/>
            <a:ext cx="8229600" cy="857250"/>
          </a:xfrm>
        </p:spPr>
        <p:txBody>
          <a:bodyPr>
            <a:normAutofit/>
          </a:bodyPr>
          <a:lstStyle/>
          <a:p>
            <a:r>
              <a:rPr lang="en-US" sz="3600" b="1" dirty="0"/>
              <a:t>Total Fertility Rates</a:t>
            </a:r>
          </a:p>
        </p:txBody>
      </p:sp>
      <p:graphicFrame>
        <p:nvGraphicFramePr>
          <p:cNvPr id="7" name="Content Placeholder 3">
            <a:extLst>
              <a:ext uri="{FF2B5EF4-FFF2-40B4-BE49-F238E27FC236}">
                <a16:creationId xmlns:a16="http://schemas.microsoft.com/office/drawing/2014/main" id="{7EA72030-2CFD-4D2F-4667-CC9BC6CDAD22}"/>
              </a:ext>
            </a:extLst>
          </p:cNvPr>
          <p:cNvGraphicFramePr>
            <a:graphicFrameLocks noGrp="1"/>
          </p:cNvGraphicFramePr>
          <p:nvPr>
            <p:ph idx="1"/>
            <p:extLst>
              <p:ext uri="{D42A27DB-BD31-4B8C-83A1-F6EECF244321}">
                <p14:modId xmlns:p14="http://schemas.microsoft.com/office/powerpoint/2010/main" val="1465194718"/>
              </p:ext>
            </p:extLst>
          </p:nvPr>
        </p:nvGraphicFramePr>
        <p:xfrm>
          <a:off x="191086" y="880504"/>
          <a:ext cx="8727890" cy="3599581"/>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74E66938-E1E4-EA9D-5B65-92190076C527}"/>
              </a:ext>
            </a:extLst>
          </p:cNvPr>
          <p:cNvSpPr txBox="1"/>
          <p:nvPr/>
        </p:nvSpPr>
        <p:spPr>
          <a:xfrm>
            <a:off x="730102" y="1062153"/>
            <a:ext cx="503664" cy="307777"/>
          </a:xfrm>
          <a:prstGeom prst="rect">
            <a:avLst/>
          </a:prstGeom>
          <a:noFill/>
        </p:spPr>
        <p:txBody>
          <a:bodyPr wrap="none" rtlCol="0">
            <a:spAutoFit/>
          </a:bodyPr>
          <a:lstStyle/>
          <a:p>
            <a:r>
              <a:rPr lang="en-US" sz="1400" dirty="0"/>
              <a:t>2.65</a:t>
            </a:r>
          </a:p>
        </p:txBody>
      </p:sp>
    </p:spTree>
    <p:extLst>
      <p:ext uri="{BB962C8B-B14F-4D97-AF65-F5344CB8AC3E}">
        <p14:creationId xmlns:p14="http://schemas.microsoft.com/office/powerpoint/2010/main" val="108913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98496-DD4E-3B25-4E6D-61FDF0E0F23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0B42D78-5D0F-51FA-ADD8-3D65163C2D1F}"/>
              </a:ext>
            </a:extLst>
          </p:cNvPr>
          <p:cNvSpPr/>
          <p:nvPr/>
        </p:nvSpPr>
        <p:spPr>
          <a:xfrm>
            <a:off x="838200" y="949163"/>
            <a:ext cx="3505200" cy="2613187"/>
          </a:xfrm>
          <a:prstGeom prst="rect">
            <a:avLst/>
          </a:prstGeom>
          <a:solidFill>
            <a:schemeClr val="bg1">
              <a:lumMod val="85000"/>
              <a:alpha val="2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3DFD7737-1571-56C9-DCA3-CB8CA0E25226}"/>
              </a:ext>
            </a:extLst>
          </p:cNvPr>
          <p:cNvPicPr>
            <a:picLocks noChangeAspect="1"/>
          </p:cNvPicPr>
          <p:nvPr/>
        </p:nvPicPr>
        <p:blipFill>
          <a:blip r:embed="rId3"/>
          <a:stretch>
            <a:fillRect/>
          </a:stretch>
        </p:blipFill>
        <p:spPr>
          <a:xfrm>
            <a:off x="21131" y="4731545"/>
            <a:ext cx="9067800" cy="342181"/>
          </a:xfrm>
          <a:prstGeom prst="rect">
            <a:avLst/>
          </a:prstGeom>
        </p:spPr>
      </p:pic>
      <p:graphicFrame>
        <p:nvGraphicFramePr>
          <p:cNvPr id="10" name="Table 9">
            <a:extLst>
              <a:ext uri="{FF2B5EF4-FFF2-40B4-BE49-F238E27FC236}">
                <a16:creationId xmlns:a16="http://schemas.microsoft.com/office/drawing/2014/main" id="{B5DA5951-B6C3-A058-451A-B0E62E468318}"/>
              </a:ext>
            </a:extLst>
          </p:cNvPr>
          <p:cNvGraphicFramePr>
            <a:graphicFrameLocks noGrp="1"/>
          </p:cNvGraphicFramePr>
          <p:nvPr/>
        </p:nvGraphicFramePr>
        <p:xfrm>
          <a:off x="4188279" y="4480085"/>
          <a:ext cx="4648200" cy="205979"/>
        </p:xfrm>
        <a:graphic>
          <a:graphicData uri="http://schemas.openxmlformats.org/drawingml/2006/table">
            <a:tbl>
              <a:tblPr>
                <a:tableStyleId>{5C22544A-7EE6-4342-B048-85BDC9FD1C3A}</a:tableStyleId>
              </a:tblPr>
              <a:tblGrid>
                <a:gridCol w="46482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Sources: Kem C. Gardner Policy Institute, U.S. Census Bureau, National Center for Health Statistics.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
        <p:nvSpPr>
          <p:cNvPr id="6" name="Title 1">
            <a:extLst>
              <a:ext uri="{FF2B5EF4-FFF2-40B4-BE49-F238E27FC236}">
                <a16:creationId xmlns:a16="http://schemas.microsoft.com/office/drawing/2014/main" id="{96BE229A-D522-A24F-4347-0A88F85C820A}"/>
              </a:ext>
            </a:extLst>
          </p:cNvPr>
          <p:cNvSpPr>
            <a:spLocks noGrp="1"/>
          </p:cNvSpPr>
          <p:nvPr>
            <p:ph type="title"/>
          </p:nvPr>
        </p:nvSpPr>
        <p:spPr>
          <a:xfrm>
            <a:off x="606879" y="91913"/>
            <a:ext cx="8229600" cy="857250"/>
          </a:xfrm>
        </p:spPr>
        <p:txBody>
          <a:bodyPr>
            <a:normAutofit/>
          </a:bodyPr>
          <a:lstStyle/>
          <a:p>
            <a:r>
              <a:rPr lang="en-US" sz="3600" b="1" dirty="0"/>
              <a:t>Life Expectancy: Female</a:t>
            </a:r>
          </a:p>
        </p:txBody>
      </p:sp>
      <p:graphicFrame>
        <p:nvGraphicFramePr>
          <p:cNvPr id="7" name="Content Placeholder 3">
            <a:extLst>
              <a:ext uri="{FF2B5EF4-FFF2-40B4-BE49-F238E27FC236}">
                <a16:creationId xmlns:a16="http://schemas.microsoft.com/office/drawing/2014/main" id="{CDEDF9E3-36A8-2B98-C2E7-69A9698F957F}"/>
              </a:ext>
            </a:extLst>
          </p:cNvPr>
          <p:cNvGraphicFramePr>
            <a:graphicFrameLocks noGrp="1"/>
          </p:cNvGraphicFramePr>
          <p:nvPr>
            <p:ph idx="1"/>
            <p:extLst>
              <p:ext uri="{D42A27DB-BD31-4B8C-83A1-F6EECF244321}">
                <p14:modId xmlns:p14="http://schemas.microsoft.com/office/powerpoint/2010/main" val="3021062754"/>
              </p:ext>
            </p:extLst>
          </p:nvPr>
        </p:nvGraphicFramePr>
        <p:xfrm>
          <a:off x="191086" y="880504"/>
          <a:ext cx="8727890" cy="3599581"/>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26E67C92-E03B-0D45-7380-4BA01EFA314C}"/>
              </a:ext>
            </a:extLst>
          </p:cNvPr>
          <p:cNvSpPr txBox="1"/>
          <p:nvPr/>
        </p:nvSpPr>
        <p:spPr>
          <a:xfrm>
            <a:off x="1143000" y="990141"/>
            <a:ext cx="1057982" cy="369332"/>
          </a:xfrm>
          <a:prstGeom prst="rect">
            <a:avLst/>
          </a:prstGeom>
          <a:noFill/>
        </p:spPr>
        <p:txBody>
          <a:bodyPr wrap="none" rtlCol="0">
            <a:spAutoFit/>
          </a:bodyPr>
          <a:lstStyle/>
          <a:p>
            <a:r>
              <a:rPr lang="en-US" dirty="0"/>
              <a:t>Historical</a:t>
            </a:r>
          </a:p>
        </p:txBody>
      </p:sp>
      <p:sp>
        <p:nvSpPr>
          <p:cNvPr id="13" name="TextBox 12">
            <a:extLst>
              <a:ext uri="{FF2B5EF4-FFF2-40B4-BE49-F238E27FC236}">
                <a16:creationId xmlns:a16="http://schemas.microsoft.com/office/drawing/2014/main" id="{173D0D57-66D1-A50A-8484-C80F2641F294}"/>
              </a:ext>
            </a:extLst>
          </p:cNvPr>
          <p:cNvSpPr txBox="1"/>
          <p:nvPr/>
        </p:nvSpPr>
        <p:spPr>
          <a:xfrm>
            <a:off x="5791200" y="1015957"/>
            <a:ext cx="1080937" cy="369332"/>
          </a:xfrm>
          <a:prstGeom prst="rect">
            <a:avLst/>
          </a:prstGeom>
          <a:noFill/>
        </p:spPr>
        <p:txBody>
          <a:bodyPr wrap="none" rtlCol="0">
            <a:spAutoFit/>
          </a:bodyPr>
          <a:lstStyle/>
          <a:p>
            <a:r>
              <a:rPr lang="en-US" dirty="0"/>
              <a:t>Projected</a:t>
            </a:r>
          </a:p>
        </p:txBody>
      </p:sp>
    </p:spTree>
    <p:extLst>
      <p:ext uri="{BB962C8B-B14F-4D97-AF65-F5344CB8AC3E}">
        <p14:creationId xmlns:p14="http://schemas.microsoft.com/office/powerpoint/2010/main" val="1217894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09B16-7526-A1C8-42E5-E630C13E73A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20E3DFA-AF90-2699-80E2-2BA54DDA4F3C}"/>
              </a:ext>
            </a:extLst>
          </p:cNvPr>
          <p:cNvPicPr>
            <a:picLocks noChangeAspect="1"/>
          </p:cNvPicPr>
          <p:nvPr/>
        </p:nvPicPr>
        <p:blipFill>
          <a:blip r:embed="rId3"/>
          <a:stretch>
            <a:fillRect/>
          </a:stretch>
        </p:blipFill>
        <p:spPr>
          <a:xfrm>
            <a:off x="21131" y="4731545"/>
            <a:ext cx="9067800" cy="342181"/>
          </a:xfrm>
          <a:prstGeom prst="rect">
            <a:avLst/>
          </a:prstGeom>
        </p:spPr>
      </p:pic>
      <p:graphicFrame>
        <p:nvGraphicFramePr>
          <p:cNvPr id="10" name="Table 9">
            <a:extLst>
              <a:ext uri="{FF2B5EF4-FFF2-40B4-BE49-F238E27FC236}">
                <a16:creationId xmlns:a16="http://schemas.microsoft.com/office/drawing/2014/main" id="{ECCB90A3-EBB7-A2F2-8D5F-64FF17A56F3C}"/>
              </a:ext>
            </a:extLst>
          </p:cNvPr>
          <p:cNvGraphicFramePr>
            <a:graphicFrameLocks noGrp="1"/>
          </p:cNvGraphicFramePr>
          <p:nvPr/>
        </p:nvGraphicFramePr>
        <p:xfrm>
          <a:off x="4188279" y="4480085"/>
          <a:ext cx="4648200" cy="205979"/>
        </p:xfrm>
        <a:graphic>
          <a:graphicData uri="http://schemas.openxmlformats.org/drawingml/2006/table">
            <a:tbl>
              <a:tblPr>
                <a:tableStyleId>{5C22544A-7EE6-4342-B048-85BDC9FD1C3A}</a:tableStyleId>
              </a:tblPr>
              <a:tblGrid>
                <a:gridCol w="46482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Sources: Kem C. Gardner Policy Institute, U.S. Census Bureau, National Center for Health Statistics.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
        <p:nvSpPr>
          <p:cNvPr id="6" name="Title 1">
            <a:extLst>
              <a:ext uri="{FF2B5EF4-FFF2-40B4-BE49-F238E27FC236}">
                <a16:creationId xmlns:a16="http://schemas.microsoft.com/office/drawing/2014/main" id="{6D2524AB-41AD-C003-4926-9E45C2680BA5}"/>
              </a:ext>
            </a:extLst>
          </p:cNvPr>
          <p:cNvSpPr>
            <a:spLocks noGrp="1"/>
          </p:cNvSpPr>
          <p:nvPr>
            <p:ph type="title"/>
          </p:nvPr>
        </p:nvSpPr>
        <p:spPr>
          <a:xfrm>
            <a:off x="606879" y="91913"/>
            <a:ext cx="8229600" cy="857250"/>
          </a:xfrm>
        </p:spPr>
        <p:txBody>
          <a:bodyPr>
            <a:normAutofit/>
          </a:bodyPr>
          <a:lstStyle/>
          <a:p>
            <a:r>
              <a:rPr lang="en-US" sz="3600" b="1" dirty="0"/>
              <a:t>Life Expectancy: Male</a:t>
            </a:r>
          </a:p>
        </p:txBody>
      </p:sp>
      <p:graphicFrame>
        <p:nvGraphicFramePr>
          <p:cNvPr id="7" name="Content Placeholder 3">
            <a:extLst>
              <a:ext uri="{FF2B5EF4-FFF2-40B4-BE49-F238E27FC236}">
                <a16:creationId xmlns:a16="http://schemas.microsoft.com/office/drawing/2014/main" id="{301E99DC-35EF-0BB7-A151-3EADEC71707B}"/>
              </a:ext>
            </a:extLst>
          </p:cNvPr>
          <p:cNvGraphicFramePr>
            <a:graphicFrameLocks noGrp="1"/>
          </p:cNvGraphicFramePr>
          <p:nvPr>
            <p:ph idx="1"/>
            <p:extLst>
              <p:ext uri="{D42A27DB-BD31-4B8C-83A1-F6EECF244321}">
                <p14:modId xmlns:p14="http://schemas.microsoft.com/office/powerpoint/2010/main" val="1366871696"/>
              </p:ext>
            </p:extLst>
          </p:nvPr>
        </p:nvGraphicFramePr>
        <p:xfrm>
          <a:off x="191086" y="880504"/>
          <a:ext cx="8727890" cy="3599581"/>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a:extLst>
              <a:ext uri="{FF2B5EF4-FFF2-40B4-BE49-F238E27FC236}">
                <a16:creationId xmlns:a16="http://schemas.microsoft.com/office/drawing/2014/main" id="{6388BB54-AE86-172C-3A35-6724B7BC98E4}"/>
              </a:ext>
            </a:extLst>
          </p:cNvPr>
          <p:cNvSpPr/>
          <p:nvPr/>
        </p:nvSpPr>
        <p:spPr>
          <a:xfrm>
            <a:off x="838200" y="949163"/>
            <a:ext cx="3505200" cy="2613187"/>
          </a:xfrm>
          <a:prstGeom prst="rect">
            <a:avLst/>
          </a:prstGeom>
          <a:solidFill>
            <a:schemeClr val="bg1">
              <a:lumMod val="85000"/>
              <a:alpha val="2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248AABEF-F7BF-8BC1-A222-33F95F0B0137}"/>
              </a:ext>
            </a:extLst>
          </p:cNvPr>
          <p:cNvSpPr txBox="1"/>
          <p:nvPr/>
        </p:nvSpPr>
        <p:spPr>
          <a:xfrm>
            <a:off x="1143000" y="990141"/>
            <a:ext cx="1057982" cy="369332"/>
          </a:xfrm>
          <a:prstGeom prst="rect">
            <a:avLst/>
          </a:prstGeom>
          <a:noFill/>
        </p:spPr>
        <p:txBody>
          <a:bodyPr wrap="none" rtlCol="0">
            <a:spAutoFit/>
          </a:bodyPr>
          <a:lstStyle/>
          <a:p>
            <a:r>
              <a:rPr lang="en-US" dirty="0"/>
              <a:t>Historical</a:t>
            </a:r>
          </a:p>
        </p:txBody>
      </p:sp>
      <p:sp>
        <p:nvSpPr>
          <p:cNvPr id="13" name="TextBox 12">
            <a:extLst>
              <a:ext uri="{FF2B5EF4-FFF2-40B4-BE49-F238E27FC236}">
                <a16:creationId xmlns:a16="http://schemas.microsoft.com/office/drawing/2014/main" id="{0AA1AF2B-4898-6DF2-BDC1-236EF9206BA4}"/>
              </a:ext>
            </a:extLst>
          </p:cNvPr>
          <p:cNvSpPr txBox="1"/>
          <p:nvPr/>
        </p:nvSpPr>
        <p:spPr>
          <a:xfrm>
            <a:off x="5791200" y="1015957"/>
            <a:ext cx="1080937" cy="369332"/>
          </a:xfrm>
          <a:prstGeom prst="rect">
            <a:avLst/>
          </a:prstGeom>
          <a:noFill/>
        </p:spPr>
        <p:txBody>
          <a:bodyPr wrap="none" rtlCol="0">
            <a:spAutoFit/>
          </a:bodyPr>
          <a:lstStyle/>
          <a:p>
            <a:r>
              <a:rPr lang="en-US" dirty="0"/>
              <a:t>Projected</a:t>
            </a:r>
          </a:p>
        </p:txBody>
      </p:sp>
      <p:sp>
        <p:nvSpPr>
          <p:cNvPr id="2" name="TextBox 13">
            <a:extLst>
              <a:ext uri="{FF2B5EF4-FFF2-40B4-BE49-F238E27FC236}">
                <a16:creationId xmlns:a16="http://schemas.microsoft.com/office/drawing/2014/main" id="{DA997DE1-0139-739E-A893-ACFAFCC02450}"/>
              </a:ext>
            </a:extLst>
          </p:cNvPr>
          <p:cNvSpPr txBox="1"/>
          <p:nvPr/>
        </p:nvSpPr>
        <p:spPr>
          <a:xfrm>
            <a:off x="4091568" y="1585379"/>
            <a:ext cx="503664" cy="307777"/>
          </a:xfrm>
          <a:prstGeom prst="rect">
            <a:avLst/>
          </a:prstGeom>
          <a:noFill/>
        </p:spPr>
        <p:txBody>
          <a:bodyPr wrap="non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r>
              <a:rPr lang="en-US" sz="1400" dirty="0"/>
              <a:t>78.2</a:t>
            </a:r>
          </a:p>
        </p:txBody>
      </p:sp>
      <p:sp>
        <p:nvSpPr>
          <p:cNvPr id="3" name="TextBox 13">
            <a:extLst>
              <a:ext uri="{FF2B5EF4-FFF2-40B4-BE49-F238E27FC236}">
                <a16:creationId xmlns:a16="http://schemas.microsoft.com/office/drawing/2014/main" id="{42C5C408-E52A-87A8-B8B3-DF0D265A53CE}"/>
              </a:ext>
            </a:extLst>
          </p:cNvPr>
          <p:cNvSpPr txBox="1"/>
          <p:nvPr/>
        </p:nvSpPr>
        <p:spPr>
          <a:xfrm>
            <a:off x="8449250" y="990141"/>
            <a:ext cx="503664" cy="307777"/>
          </a:xfrm>
          <a:prstGeom prst="rect">
            <a:avLst/>
          </a:prstGeom>
          <a:noFill/>
        </p:spPr>
        <p:txBody>
          <a:bodyPr wrap="non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r>
              <a:rPr lang="en-US" sz="1400" dirty="0"/>
              <a:t>83.3</a:t>
            </a:r>
          </a:p>
        </p:txBody>
      </p:sp>
    </p:spTree>
    <p:extLst>
      <p:ext uri="{BB962C8B-B14F-4D97-AF65-F5344CB8AC3E}">
        <p14:creationId xmlns:p14="http://schemas.microsoft.com/office/powerpoint/2010/main" val="2841588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1575FF-1DA7-9946-8F76-765E5A4A12BA}"/>
              </a:ext>
            </a:extLst>
          </p:cNvPr>
          <p:cNvSpPr txBox="1"/>
          <p:nvPr/>
        </p:nvSpPr>
        <p:spPr>
          <a:xfrm>
            <a:off x="152400" y="102393"/>
            <a:ext cx="8839200" cy="707886"/>
          </a:xfrm>
          <a:prstGeom prst="rect">
            <a:avLst/>
          </a:prstGeom>
          <a:noFill/>
        </p:spPr>
        <p:txBody>
          <a:bodyPr wrap="square" rtlCol="0">
            <a:spAutoFit/>
          </a:bodyPr>
          <a:lstStyle/>
          <a:p>
            <a:pPr algn="ctr"/>
            <a:r>
              <a:rPr lang="en-US" sz="4000" b="1" dirty="0">
                <a:cs typeface="Arial" panose="020B0604020202020204" pitchFamily="34" charset="0"/>
              </a:rPr>
              <a:t>Utah Population Growth Axioms 2025</a:t>
            </a:r>
          </a:p>
        </p:txBody>
      </p:sp>
      <p:sp>
        <p:nvSpPr>
          <p:cNvPr id="3" name="TextBox 2">
            <a:extLst>
              <a:ext uri="{FF2B5EF4-FFF2-40B4-BE49-F238E27FC236}">
                <a16:creationId xmlns:a16="http://schemas.microsoft.com/office/drawing/2014/main" id="{4588BBD3-8798-F24D-8C2B-D95F9504829B}"/>
              </a:ext>
            </a:extLst>
          </p:cNvPr>
          <p:cNvSpPr txBox="1"/>
          <p:nvPr/>
        </p:nvSpPr>
        <p:spPr>
          <a:xfrm>
            <a:off x="564373" y="941741"/>
            <a:ext cx="8122427" cy="3477875"/>
          </a:xfrm>
          <a:prstGeom prst="rect">
            <a:avLst/>
          </a:prstGeom>
          <a:noFill/>
        </p:spPr>
        <p:txBody>
          <a:bodyPr wrap="square" rtlCol="0">
            <a:spAutoFit/>
          </a:bodyPr>
          <a:lstStyle/>
          <a:p>
            <a:pPr marL="457200" indent="-457200">
              <a:buFont typeface="+mj-lt"/>
              <a:buAutoNum type="arabicPeriod"/>
            </a:pPr>
            <a:r>
              <a:rPr lang="en-US" sz="2200" dirty="0"/>
              <a:t> </a:t>
            </a:r>
            <a:r>
              <a:rPr lang="en-US" sz="2200" dirty="0">
                <a:solidFill>
                  <a:srgbClr val="C00000"/>
                </a:solidFill>
              </a:rPr>
              <a:t>Growth and change </a:t>
            </a:r>
            <a:r>
              <a:rPr lang="en-US" sz="2200" dirty="0"/>
              <a:t>are Utah’s constant companions. Utah continues to </a:t>
            </a:r>
            <a:r>
              <a:rPr lang="en-US" sz="2200" dirty="0">
                <a:solidFill>
                  <a:srgbClr val="C00000"/>
                </a:solidFill>
              </a:rPr>
              <a:t>outpace the nation</a:t>
            </a:r>
            <a:r>
              <a:rPr lang="en-US" sz="2200" dirty="0"/>
              <a:t>.</a:t>
            </a:r>
          </a:p>
          <a:p>
            <a:pPr marL="457200" indent="-457200">
              <a:buFont typeface="+mj-lt"/>
              <a:buAutoNum type="arabicPeriod"/>
            </a:pPr>
            <a:endParaRPr lang="en-US" sz="2200" dirty="0"/>
          </a:p>
          <a:p>
            <a:pPr marL="457200" indent="-457200">
              <a:buFont typeface="+mj-lt"/>
              <a:buAutoNum type="arabicPeriod"/>
            </a:pPr>
            <a:r>
              <a:rPr lang="en-US" sz="2200" dirty="0"/>
              <a:t>Utah’s rate of </a:t>
            </a:r>
            <a:r>
              <a:rPr lang="en-US" sz="2200" dirty="0">
                <a:solidFill>
                  <a:srgbClr val="C00000"/>
                </a:solidFill>
              </a:rPr>
              <a:t>growth moderates </a:t>
            </a:r>
            <a:r>
              <a:rPr lang="en-US" sz="2200" dirty="0"/>
              <a:t>almost every year.</a:t>
            </a:r>
          </a:p>
          <a:p>
            <a:pPr marL="457200" indent="-457200">
              <a:buFont typeface="+mj-lt"/>
              <a:buAutoNum type="arabicPeriod"/>
            </a:pPr>
            <a:endParaRPr lang="en-US" sz="2200" dirty="0"/>
          </a:p>
          <a:p>
            <a:pPr marL="457200" indent="-457200">
              <a:buFont typeface="+mj-lt"/>
              <a:buAutoNum type="arabicPeriod"/>
            </a:pPr>
            <a:r>
              <a:rPr lang="en-US" sz="2200" dirty="0"/>
              <a:t>Net </a:t>
            </a:r>
            <a:r>
              <a:rPr lang="en-US" sz="2200" dirty="0">
                <a:solidFill>
                  <a:srgbClr val="C00000"/>
                </a:solidFill>
              </a:rPr>
              <a:t>in-migration</a:t>
            </a:r>
            <a:r>
              <a:rPr lang="en-US" sz="2200" dirty="0"/>
              <a:t> is Utah’s </a:t>
            </a:r>
            <a:r>
              <a:rPr lang="en-US" sz="2200" dirty="0">
                <a:solidFill>
                  <a:srgbClr val="C00000"/>
                </a:solidFill>
              </a:rPr>
              <a:t>new norm</a:t>
            </a:r>
            <a:r>
              <a:rPr lang="en-US" sz="2200" dirty="0"/>
              <a:t>, with some exceptions.</a:t>
            </a:r>
          </a:p>
          <a:p>
            <a:pPr marL="457200" indent="-457200">
              <a:buFont typeface="+mj-lt"/>
              <a:buAutoNum type="arabicPeriod"/>
            </a:pPr>
            <a:endParaRPr lang="en-US" sz="2200" dirty="0"/>
          </a:p>
          <a:p>
            <a:pPr marL="457200" indent="-457200">
              <a:buFont typeface="+mj-lt"/>
              <a:buAutoNum type="arabicPeriod"/>
            </a:pPr>
            <a:r>
              <a:rPr lang="en-US" sz="2200" dirty="0"/>
              <a:t>Utah continues to </a:t>
            </a:r>
            <a:r>
              <a:rPr lang="en-US" sz="2200" dirty="0">
                <a:solidFill>
                  <a:srgbClr val="C00000"/>
                </a:solidFill>
              </a:rPr>
              <a:t>age</a:t>
            </a:r>
            <a:r>
              <a:rPr lang="en-US" sz="2200" dirty="0"/>
              <a:t>.</a:t>
            </a:r>
          </a:p>
          <a:p>
            <a:pPr marL="457200" indent="-457200">
              <a:buFont typeface="+mj-lt"/>
              <a:buAutoNum type="arabicPeriod"/>
            </a:pPr>
            <a:endParaRPr lang="en-US" sz="2200" dirty="0"/>
          </a:p>
          <a:p>
            <a:pPr marL="457200" indent="-457200">
              <a:buFont typeface="+mj-lt"/>
              <a:buAutoNum type="arabicPeriod"/>
            </a:pPr>
            <a:r>
              <a:rPr lang="en-US" sz="2200" dirty="0"/>
              <a:t>Counties experience this growth in </a:t>
            </a:r>
            <a:r>
              <a:rPr lang="en-US" sz="2200" dirty="0">
                <a:solidFill>
                  <a:srgbClr val="C00000"/>
                </a:solidFill>
              </a:rPr>
              <a:t>different ways</a:t>
            </a:r>
            <a:r>
              <a:rPr lang="en-US" sz="2200" dirty="0"/>
              <a:t>.</a:t>
            </a:r>
          </a:p>
        </p:txBody>
      </p:sp>
      <p:sp>
        <p:nvSpPr>
          <p:cNvPr id="4" name="Slide Number Placeholder 3">
            <a:extLst>
              <a:ext uri="{FF2B5EF4-FFF2-40B4-BE49-F238E27FC236}">
                <a16:creationId xmlns:a16="http://schemas.microsoft.com/office/drawing/2014/main" id="{AEE1A667-A7D4-0C43-869E-9DCFDE2DEC0E}"/>
              </a:ext>
            </a:extLst>
          </p:cNvPr>
          <p:cNvSpPr>
            <a:spLocks noGrp="1"/>
          </p:cNvSpPr>
          <p:nvPr>
            <p:ph type="sldNum" sz="quarter" idx="12"/>
          </p:nvPr>
        </p:nvSpPr>
        <p:spPr/>
        <p:txBody>
          <a:bodyPr/>
          <a:lstStyle/>
          <a:p>
            <a:fld id="{330EA680-D336-4FF7-8B7A-9848BB0A1C32}" type="slidenum">
              <a:rPr lang="en-US" smtClean="0"/>
              <a:t>8</a:t>
            </a:fld>
            <a:endParaRPr lang="en-US"/>
          </a:p>
        </p:txBody>
      </p:sp>
      <p:pic>
        <p:nvPicPr>
          <p:cNvPr id="14" name="Picture 13">
            <a:extLst>
              <a:ext uri="{FF2B5EF4-FFF2-40B4-BE49-F238E27FC236}">
                <a16:creationId xmlns:a16="http://schemas.microsoft.com/office/drawing/2014/main" id="{CFD0405C-0E26-9832-B7E8-377E79FF5A17}"/>
              </a:ext>
            </a:extLst>
          </p:cNvPr>
          <p:cNvPicPr>
            <a:picLocks noChangeAspect="1"/>
          </p:cNvPicPr>
          <p:nvPr/>
        </p:nvPicPr>
        <p:blipFill>
          <a:blip r:embed="rId2"/>
          <a:stretch>
            <a:fillRect/>
          </a:stretch>
        </p:blipFill>
        <p:spPr>
          <a:xfrm>
            <a:off x="53172" y="4800450"/>
            <a:ext cx="9090829" cy="343050"/>
          </a:xfrm>
          <a:prstGeom prst="rect">
            <a:avLst/>
          </a:prstGeom>
        </p:spPr>
      </p:pic>
    </p:spTree>
    <p:extLst>
      <p:ext uri="{BB962C8B-B14F-4D97-AF65-F5344CB8AC3E}">
        <p14:creationId xmlns:p14="http://schemas.microsoft.com/office/powerpoint/2010/main" val="2730237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7CA17-9CAC-B300-6C8A-4EBA660FD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85B7CF-7726-9BBE-3243-F59D2363CCDD}"/>
              </a:ext>
            </a:extLst>
          </p:cNvPr>
          <p:cNvSpPr>
            <a:spLocks noGrp="1"/>
          </p:cNvSpPr>
          <p:nvPr>
            <p:ph type="title"/>
          </p:nvPr>
        </p:nvSpPr>
        <p:spPr>
          <a:xfrm>
            <a:off x="457200" y="-95250"/>
            <a:ext cx="8229600" cy="857250"/>
          </a:xfrm>
        </p:spPr>
        <p:txBody>
          <a:bodyPr>
            <a:normAutofit/>
          </a:bodyPr>
          <a:lstStyle/>
          <a:p>
            <a:r>
              <a:rPr lang="en-US" sz="3600" b="1" dirty="0"/>
              <a:t>Utah Projected Population Growth</a:t>
            </a:r>
          </a:p>
        </p:txBody>
      </p:sp>
      <p:pic>
        <p:nvPicPr>
          <p:cNvPr id="4" name="Picture 3">
            <a:extLst>
              <a:ext uri="{FF2B5EF4-FFF2-40B4-BE49-F238E27FC236}">
                <a16:creationId xmlns:a16="http://schemas.microsoft.com/office/drawing/2014/main" id="{730E08C7-D399-1800-C2BB-40E14A02666F}"/>
              </a:ext>
            </a:extLst>
          </p:cNvPr>
          <p:cNvPicPr>
            <a:picLocks noChangeAspect="1"/>
          </p:cNvPicPr>
          <p:nvPr/>
        </p:nvPicPr>
        <p:blipFill>
          <a:blip r:embed="rId3"/>
          <a:stretch>
            <a:fillRect/>
          </a:stretch>
        </p:blipFill>
        <p:spPr>
          <a:xfrm>
            <a:off x="21131" y="4820369"/>
            <a:ext cx="9067800" cy="342181"/>
          </a:xfrm>
          <a:prstGeom prst="rect">
            <a:avLst/>
          </a:prstGeom>
        </p:spPr>
      </p:pic>
      <p:pic>
        <p:nvPicPr>
          <p:cNvPr id="6" name="Picture 5">
            <a:extLst>
              <a:ext uri="{FF2B5EF4-FFF2-40B4-BE49-F238E27FC236}">
                <a16:creationId xmlns:a16="http://schemas.microsoft.com/office/drawing/2014/main" id="{D60B8F8C-C48B-93CA-09E3-EF9918287A46}"/>
              </a:ext>
            </a:extLst>
          </p:cNvPr>
          <p:cNvPicPr>
            <a:picLocks noChangeAspect="1"/>
          </p:cNvPicPr>
          <p:nvPr/>
        </p:nvPicPr>
        <p:blipFill>
          <a:blip r:embed="rId4"/>
          <a:stretch>
            <a:fillRect/>
          </a:stretch>
        </p:blipFill>
        <p:spPr>
          <a:xfrm>
            <a:off x="292500" y="819150"/>
            <a:ext cx="8546700" cy="3861199"/>
          </a:xfrm>
          <a:prstGeom prst="rect">
            <a:avLst/>
          </a:prstGeom>
        </p:spPr>
      </p:pic>
      <p:graphicFrame>
        <p:nvGraphicFramePr>
          <p:cNvPr id="10" name="Table 9">
            <a:extLst>
              <a:ext uri="{FF2B5EF4-FFF2-40B4-BE49-F238E27FC236}">
                <a16:creationId xmlns:a16="http://schemas.microsoft.com/office/drawing/2014/main" id="{A3C6989A-B8BF-479C-6DCB-7157EE51F9EA}"/>
              </a:ext>
            </a:extLst>
          </p:cNvPr>
          <p:cNvGraphicFramePr>
            <a:graphicFrameLocks noGrp="1"/>
          </p:cNvGraphicFramePr>
          <p:nvPr>
            <p:extLst>
              <p:ext uri="{D42A27DB-BD31-4B8C-83A1-F6EECF244321}">
                <p14:modId xmlns:p14="http://schemas.microsoft.com/office/powerpoint/2010/main" val="3299969156"/>
              </p:ext>
            </p:extLst>
          </p:nvPr>
        </p:nvGraphicFramePr>
        <p:xfrm>
          <a:off x="4724400" y="4629150"/>
          <a:ext cx="4114800" cy="205979"/>
        </p:xfrm>
        <a:graphic>
          <a:graphicData uri="http://schemas.openxmlformats.org/drawingml/2006/table">
            <a:tbl>
              <a:tblPr>
                <a:tableStyleId>{5C22544A-7EE6-4342-B048-85BDC9FD1C3A}</a:tableStyleId>
              </a:tblPr>
              <a:tblGrid>
                <a:gridCol w="4114800">
                  <a:extLst>
                    <a:ext uri="{9D8B030D-6E8A-4147-A177-3AD203B41FA5}">
                      <a16:colId xmlns:a16="http://schemas.microsoft.com/office/drawing/2014/main" val="288464556"/>
                    </a:ext>
                  </a:extLst>
                </a:gridCol>
              </a:tblGrid>
              <a:tr h="205979">
                <a:tc>
                  <a:txBody>
                    <a:bodyPr/>
                    <a:lstStyle/>
                    <a:p>
                      <a:pPr algn="r" fontAlgn="ctr">
                        <a:buNone/>
                      </a:pPr>
                      <a:r>
                        <a:rPr lang="en-US" sz="800" u="none" strike="noStrike" dirty="0">
                          <a:effectLst/>
                        </a:rPr>
                        <a:t>Source: Kem C. Gardner Policy Institute, 2025-2065 Projections</a:t>
                      </a:r>
                      <a:endParaRPr lang="en-US" sz="8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346794677"/>
                  </a:ext>
                </a:extLst>
              </a:tr>
            </a:tbl>
          </a:graphicData>
        </a:graphic>
      </p:graphicFrame>
    </p:spTree>
    <p:extLst>
      <p:ext uri="{BB962C8B-B14F-4D97-AF65-F5344CB8AC3E}">
        <p14:creationId xmlns:p14="http://schemas.microsoft.com/office/powerpoint/2010/main" val="2729442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2328</TotalTime>
  <Words>1026</Words>
  <Application>Microsoft Office PowerPoint</Application>
  <PresentationFormat>On-screen Show (16:9)</PresentationFormat>
  <Paragraphs>123</Paragraphs>
  <Slides>21</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Myriad Pro</vt:lpstr>
      <vt:lpstr>Office Theme</vt:lpstr>
      <vt:lpstr>PowerPoint Presentation</vt:lpstr>
      <vt:lpstr>Background</vt:lpstr>
      <vt:lpstr>Critical Points of Context</vt:lpstr>
      <vt:lpstr>Major Assumptions</vt:lpstr>
      <vt:lpstr>Total Fertility Rates</vt:lpstr>
      <vt:lpstr>Life Expectancy: Female</vt:lpstr>
      <vt:lpstr>Life Expectancy: Male</vt:lpstr>
      <vt:lpstr>PowerPoint Presentation</vt:lpstr>
      <vt:lpstr>Utah Projected Population Growth</vt:lpstr>
      <vt:lpstr>PowerPoint Presentation</vt:lpstr>
      <vt:lpstr>Utah Population Growth Rates</vt:lpstr>
      <vt:lpstr>PowerPoint Presentation</vt:lpstr>
      <vt:lpstr>Historical and Projected Components of Change</vt:lpstr>
      <vt:lpstr>PowerPoint Presentation</vt:lpstr>
      <vt:lpstr>PowerPoint Presentation</vt:lpstr>
      <vt:lpstr>   Growth rates vary throughout the state, from 0.2% to 1.9% over the projection horizon. No county contracts.</vt:lpstr>
      <vt:lpstr>Utah’s Fastest Growing Counties, 2025-2065</vt:lpstr>
      <vt:lpstr>   Utah County adds, by far, the most new residents over the projection horizon.</vt:lpstr>
      <vt:lpstr>   Salt Lake County remains Utah’s urban and economic center.</vt:lpstr>
      <vt:lpstr>Considerations</vt:lpstr>
      <vt:lpstr>Thanks to the long-term planning projections team and our reviewers </vt:lpstr>
    </vt:vector>
  </TitlesOfParts>
  <Company>David Eccles School of Bsuiness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Mallory Bateman</cp:lastModifiedBy>
  <cp:revision>66</cp:revision>
  <cp:lastPrinted>2025-11-17T15:41:22Z</cp:lastPrinted>
  <dcterms:created xsi:type="dcterms:W3CDTF">2016-04-14T21:21:47Z</dcterms:created>
  <dcterms:modified xsi:type="dcterms:W3CDTF">2025-11-18T18:55:38Z</dcterms:modified>
</cp:coreProperties>
</file>